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19"/>
  </p:notesMasterIdLst>
  <p:sldIdLst>
    <p:sldId id="281" r:id="rId3"/>
    <p:sldId id="257" r:id="rId4"/>
    <p:sldId id="279" r:id="rId5"/>
    <p:sldId id="258" r:id="rId6"/>
    <p:sldId id="259" r:id="rId7"/>
    <p:sldId id="261" r:id="rId8"/>
    <p:sldId id="268" r:id="rId9"/>
    <p:sldId id="266" r:id="rId10"/>
    <p:sldId id="271" r:id="rId11"/>
    <p:sldId id="263" r:id="rId12"/>
    <p:sldId id="264" r:id="rId13"/>
    <p:sldId id="277" r:id="rId14"/>
    <p:sldId id="262" r:id="rId15"/>
    <p:sldId id="278" r:id="rId16"/>
    <p:sldId id="267" r:id="rId17"/>
    <p:sldId id="273" r:id="rId18"/>
  </p:sldIdLst>
  <p:sldSz cx="9144000" cy="6858000" type="screen4x3"/>
  <p:notesSz cx="6807200" cy="99393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91B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965" autoAdjust="0"/>
    <p:restoredTop sz="71553" autoAdjust="0"/>
  </p:normalViewPr>
  <p:slideViewPr>
    <p:cSldViewPr showGuides="1">
      <p:cViewPr>
        <p:scale>
          <a:sx n="80" d="100"/>
          <a:sy n="80" d="100"/>
        </p:scale>
        <p:origin x="-1098" y="-78"/>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3" Type="http://schemas.openxmlformats.org/officeDocument/2006/relationships/slide" Target="slides/slide1.xml"/><Relationship Id="rId21"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9787" cy="498693"/>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55838" y="0"/>
            <a:ext cx="2949787" cy="498693"/>
          </a:xfrm>
          <a:prstGeom prst="rect">
            <a:avLst/>
          </a:prstGeom>
        </p:spPr>
        <p:txBody>
          <a:bodyPr vert="horz" lIns="91440" tIns="45720" rIns="91440" bIns="45720" rtlCol="0"/>
          <a:lstStyle>
            <a:lvl1pPr algn="r">
              <a:defRPr sz="1200"/>
            </a:lvl1pPr>
          </a:lstStyle>
          <a:p>
            <a:fld id="{F512739C-61D1-497A-B13D-87E2C86C19BF}" type="datetimeFigureOut">
              <a:rPr lang="en-AU" smtClean="0"/>
              <a:t>21/02/2019</a:t>
            </a:fld>
            <a:endParaRPr lang="en-AU"/>
          </a:p>
        </p:txBody>
      </p:sp>
      <p:sp>
        <p:nvSpPr>
          <p:cNvPr id="4" name="Slide Image Placeholder 3"/>
          <p:cNvSpPr>
            <a:spLocks noGrp="1" noRot="1" noChangeAspect="1"/>
          </p:cNvSpPr>
          <p:nvPr>
            <p:ph type="sldImg" idx="2"/>
          </p:nvPr>
        </p:nvSpPr>
        <p:spPr>
          <a:xfrm>
            <a:off x="1168400" y="1243013"/>
            <a:ext cx="4470400" cy="3354387"/>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0720" y="4783307"/>
            <a:ext cx="5445760" cy="3913614"/>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9440647"/>
            <a:ext cx="2949787" cy="498692"/>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55838" y="9440647"/>
            <a:ext cx="2949787" cy="498692"/>
          </a:xfrm>
          <a:prstGeom prst="rect">
            <a:avLst/>
          </a:prstGeom>
        </p:spPr>
        <p:txBody>
          <a:bodyPr vert="horz" lIns="91440" tIns="45720" rIns="91440" bIns="45720" rtlCol="0" anchor="b"/>
          <a:lstStyle>
            <a:lvl1pPr algn="r">
              <a:defRPr sz="1200"/>
            </a:lvl1pPr>
          </a:lstStyle>
          <a:p>
            <a:fld id="{1774A8A4-D369-42EE-88CA-B9627BB4AF35}" type="slidenum">
              <a:rPr lang="en-AU" smtClean="0"/>
              <a:t>‹#›</a:t>
            </a:fld>
            <a:endParaRPr lang="en-AU"/>
          </a:p>
        </p:txBody>
      </p:sp>
    </p:spTree>
    <p:extLst>
      <p:ext uri="{BB962C8B-B14F-4D97-AF65-F5344CB8AC3E}">
        <p14:creationId xmlns:p14="http://schemas.microsoft.com/office/powerpoint/2010/main" val="77661616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0F62A424-8258-4E02-870D-C2DF644A5334}" type="slidenum">
              <a:rPr lang="en-AU" smtClean="0">
                <a:solidFill>
                  <a:prstClr val="black"/>
                </a:solidFill>
              </a:rPr>
              <a:pPr/>
              <a:t>1</a:t>
            </a:fld>
            <a:endParaRPr lang="en-AU">
              <a:solidFill>
                <a:prstClr val="black"/>
              </a:solidFill>
            </a:endParaRPr>
          </a:p>
        </p:txBody>
      </p:sp>
    </p:spTree>
    <p:extLst>
      <p:ext uri="{BB962C8B-B14F-4D97-AF65-F5344CB8AC3E}">
        <p14:creationId xmlns:p14="http://schemas.microsoft.com/office/powerpoint/2010/main" val="233385155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100" kern="1200" dirty="0">
                <a:solidFill>
                  <a:schemeClr val="tx1"/>
                </a:solidFill>
                <a:effectLst/>
                <a:latin typeface="+mn-lt"/>
                <a:ea typeface="+mn-ea"/>
                <a:cs typeface="+mn-cs"/>
              </a:rPr>
              <a:t>** Images appear one-by-one via</a:t>
            </a:r>
            <a:r>
              <a:rPr lang="en-AU" sz="1100" kern="1200" baseline="0" dirty="0">
                <a:solidFill>
                  <a:schemeClr val="tx1"/>
                </a:solidFill>
                <a:effectLst/>
                <a:latin typeface="+mn-lt"/>
                <a:ea typeface="+mn-ea"/>
                <a:cs typeface="+mn-cs"/>
              </a:rPr>
              <a:t> animations in slideshow **</a:t>
            </a:r>
          </a:p>
          <a:p>
            <a:pPr lvl="0"/>
            <a:endParaRPr lang="en-AU" sz="1100" kern="1200" dirty="0">
              <a:solidFill>
                <a:schemeClr val="tx1"/>
              </a:solidFill>
              <a:effectLst/>
              <a:latin typeface="+mn-lt"/>
              <a:ea typeface="+mn-ea"/>
              <a:cs typeface="+mn-cs"/>
            </a:endParaRPr>
          </a:p>
          <a:p>
            <a:pPr lvl="0"/>
            <a:r>
              <a:rPr lang="en-AU" sz="1100" kern="1200" dirty="0">
                <a:solidFill>
                  <a:schemeClr val="tx1"/>
                </a:solidFill>
                <a:effectLst/>
                <a:latin typeface="+mn-lt"/>
                <a:ea typeface="+mn-ea"/>
                <a:cs typeface="+mn-cs"/>
              </a:rPr>
              <a:t>When you think fruit and vegetables, think colour instead! The more colour in your meals, the more fibre, vitamins, minerals, phytochemicals (nutrients naturally present in plants) and antioxidants you will consume. These are all essential for a healthy body.</a:t>
            </a:r>
          </a:p>
          <a:p>
            <a:pPr lvl="0"/>
            <a:endParaRPr lang="en-AU" sz="1100" kern="1200" dirty="0">
              <a:solidFill>
                <a:schemeClr val="tx1"/>
              </a:solidFill>
              <a:effectLst/>
              <a:latin typeface="+mn-lt"/>
              <a:ea typeface="+mn-ea"/>
              <a:cs typeface="+mn-cs"/>
            </a:endParaRPr>
          </a:p>
          <a:p>
            <a:pPr lvl="0"/>
            <a:r>
              <a:rPr lang="en-AU" sz="1100" kern="1200" dirty="0">
                <a:solidFill>
                  <a:schemeClr val="tx1"/>
                </a:solidFill>
                <a:effectLst/>
                <a:latin typeface="+mn-lt"/>
                <a:ea typeface="+mn-ea"/>
                <a:cs typeface="+mn-cs"/>
              </a:rPr>
              <a:t>Consumption of fruit and vegetables plays an important role in achieving and maintaining a healthy weight and can help reduce the risk of chronic disease </a:t>
            </a:r>
          </a:p>
          <a:p>
            <a:pPr marL="0" indent="0">
              <a:buFont typeface="Arial" panose="020B0604020202020204" pitchFamily="34" charset="0"/>
              <a:buNone/>
            </a:pPr>
            <a:endParaRPr lang="en-US" sz="1100" kern="1200" baseline="0" dirty="0">
              <a:solidFill>
                <a:schemeClr val="tx1"/>
              </a:solidFill>
              <a:effectLst/>
              <a:latin typeface="+mn-lt"/>
              <a:ea typeface="+mn-ea"/>
              <a:cs typeface="+mn-cs"/>
            </a:endParaRPr>
          </a:p>
          <a:p>
            <a:pPr marL="0" indent="0">
              <a:buFont typeface="Arial" panose="020B0604020202020204" pitchFamily="34" charset="0"/>
              <a:buNone/>
            </a:pPr>
            <a:r>
              <a:rPr lang="en-US" sz="1100" kern="1200" baseline="0" dirty="0">
                <a:solidFill>
                  <a:schemeClr val="tx1"/>
                </a:solidFill>
                <a:effectLst/>
                <a:latin typeface="+mn-lt"/>
                <a:ea typeface="+mn-ea"/>
                <a:cs typeface="+mn-cs"/>
              </a:rPr>
              <a:t>There are five different </a:t>
            </a:r>
            <a:r>
              <a:rPr lang="en-US" sz="1100" kern="1200" baseline="0" dirty="0" err="1">
                <a:solidFill>
                  <a:schemeClr val="tx1"/>
                </a:solidFill>
                <a:effectLst/>
                <a:latin typeface="+mn-lt"/>
                <a:ea typeface="+mn-ea"/>
                <a:cs typeface="+mn-cs"/>
              </a:rPr>
              <a:t>colour</a:t>
            </a:r>
            <a:r>
              <a:rPr lang="en-US" sz="1100" kern="1200" baseline="0" dirty="0">
                <a:solidFill>
                  <a:schemeClr val="tx1"/>
                </a:solidFill>
                <a:effectLst/>
                <a:latin typeface="+mn-lt"/>
                <a:ea typeface="+mn-ea"/>
                <a:cs typeface="+mn-cs"/>
              </a:rPr>
              <a:t> groups that fruit and veg can be grouped into:</a:t>
            </a:r>
          </a:p>
          <a:p>
            <a:pPr marL="171450" indent="-171450">
              <a:buFont typeface="Arial" panose="020B0604020202020204" pitchFamily="34" charset="0"/>
              <a:buChar char="•"/>
            </a:pPr>
            <a:r>
              <a:rPr lang="en-US" sz="1100" kern="1200" baseline="0" dirty="0">
                <a:solidFill>
                  <a:schemeClr val="tx1"/>
                </a:solidFill>
                <a:effectLst/>
                <a:latin typeface="+mn-lt"/>
                <a:ea typeface="+mn-ea"/>
                <a:cs typeface="+mn-cs"/>
              </a:rPr>
              <a:t>Greens</a:t>
            </a:r>
          </a:p>
          <a:p>
            <a:pPr marL="171450" indent="-171450">
              <a:buFont typeface="Arial" panose="020B0604020202020204" pitchFamily="34" charset="0"/>
              <a:buChar char="•"/>
            </a:pPr>
            <a:r>
              <a:rPr lang="en-US" sz="1100" kern="1200" baseline="0" dirty="0">
                <a:solidFill>
                  <a:schemeClr val="tx1"/>
                </a:solidFill>
                <a:effectLst/>
                <a:latin typeface="+mn-lt"/>
                <a:ea typeface="+mn-ea"/>
                <a:cs typeface="+mn-cs"/>
              </a:rPr>
              <a:t>Reds</a:t>
            </a:r>
          </a:p>
          <a:p>
            <a:pPr marL="171450" indent="-171450">
              <a:buFont typeface="Arial" panose="020B0604020202020204" pitchFamily="34" charset="0"/>
              <a:buChar char="•"/>
            </a:pPr>
            <a:r>
              <a:rPr lang="en-US" sz="1100" kern="1200" baseline="0" dirty="0">
                <a:solidFill>
                  <a:schemeClr val="tx1"/>
                </a:solidFill>
                <a:effectLst/>
                <a:latin typeface="+mn-lt"/>
                <a:ea typeface="+mn-ea"/>
                <a:cs typeface="+mn-cs"/>
              </a:rPr>
              <a:t>Oranges and yellows</a:t>
            </a:r>
          </a:p>
          <a:p>
            <a:pPr marL="171450" indent="-171450">
              <a:buFont typeface="Arial" panose="020B0604020202020204" pitchFamily="34" charset="0"/>
              <a:buChar char="•"/>
            </a:pPr>
            <a:r>
              <a:rPr lang="en-US" sz="1100" kern="1200" baseline="0" dirty="0">
                <a:solidFill>
                  <a:schemeClr val="tx1"/>
                </a:solidFill>
                <a:effectLst/>
                <a:latin typeface="+mn-lt"/>
                <a:ea typeface="+mn-ea"/>
                <a:cs typeface="+mn-cs"/>
              </a:rPr>
              <a:t>Blues and purples</a:t>
            </a:r>
          </a:p>
          <a:p>
            <a:pPr marL="171450" indent="-171450">
              <a:buFont typeface="Arial" panose="020B0604020202020204" pitchFamily="34" charset="0"/>
              <a:buChar char="•"/>
            </a:pPr>
            <a:r>
              <a:rPr lang="en-US" sz="1100" kern="1200" baseline="0" dirty="0">
                <a:solidFill>
                  <a:schemeClr val="tx1"/>
                </a:solidFill>
                <a:effectLst/>
                <a:latin typeface="+mn-lt"/>
                <a:ea typeface="+mn-ea"/>
                <a:cs typeface="+mn-cs"/>
              </a:rPr>
              <a:t>Whites and browns</a:t>
            </a:r>
          </a:p>
          <a:p>
            <a:pPr marL="0" indent="0">
              <a:buFont typeface="Arial" panose="020B0604020202020204" pitchFamily="34" charset="0"/>
              <a:buNone/>
            </a:pPr>
            <a:endParaRPr lang="en-US" sz="1100" kern="1200" dirty="0">
              <a:solidFill>
                <a:schemeClr val="tx1"/>
              </a:solidFill>
              <a:effectLst/>
              <a:latin typeface="+mn-lt"/>
              <a:ea typeface="+mn-ea"/>
              <a:cs typeface="+mn-cs"/>
            </a:endParaRPr>
          </a:p>
          <a:p>
            <a:pPr marL="0" indent="0">
              <a:buFont typeface="Arial" panose="020B0604020202020204" pitchFamily="34" charset="0"/>
              <a:buNone/>
            </a:pPr>
            <a:r>
              <a:rPr lang="en-US" sz="1100" kern="1200" dirty="0">
                <a:solidFill>
                  <a:schemeClr val="tx1"/>
                </a:solidFill>
                <a:effectLst/>
                <a:latin typeface="+mn-lt"/>
                <a:ea typeface="+mn-ea"/>
                <a:cs typeface="+mn-cs"/>
              </a:rPr>
              <a:t>Eating plenty of fruits and vegetables in the </a:t>
            </a:r>
            <a:r>
              <a:rPr lang="en-US" sz="1100" kern="1200" dirty="0" err="1">
                <a:solidFill>
                  <a:schemeClr val="tx1"/>
                </a:solidFill>
                <a:effectLst/>
                <a:latin typeface="+mn-lt"/>
                <a:ea typeface="+mn-ea"/>
                <a:cs typeface="+mn-cs"/>
              </a:rPr>
              <a:t>colours</a:t>
            </a:r>
            <a:r>
              <a:rPr lang="en-US" sz="1100" kern="1200" dirty="0">
                <a:solidFill>
                  <a:schemeClr val="tx1"/>
                </a:solidFill>
                <a:effectLst/>
                <a:latin typeface="+mn-lt"/>
                <a:ea typeface="+mn-ea"/>
                <a:cs typeface="+mn-cs"/>
              </a:rPr>
              <a:t> of the rainbow will give you a great mix</a:t>
            </a:r>
            <a:r>
              <a:rPr lang="en-US" sz="1100" kern="1200" baseline="0" dirty="0">
                <a:solidFill>
                  <a:schemeClr val="tx1"/>
                </a:solidFill>
                <a:effectLst/>
                <a:latin typeface="+mn-lt"/>
                <a:ea typeface="+mn-ea"/>
                <a:cs typeface="+mn-cs"/>
              </a:rPr>
              <a:t> of</a:t>
            </a:r>
            <a:r>
              <a:rPr lang="en-US" sz="1100" kern="1200" dirty="0">
                <a:solidFill>
                  <a:schemeClr val="tx1"/>
                </a:solidFill>
                <a:effectLst/>
                <a:latin typeface="+mn-lt"/>
                <a:ea typeface="+mn-ea"/>
                <a:cs typeface="+mn-cs"/>
              </a:rPr>
              <a:t> nutrients needed to promote good health.</a:t>
            </a:r>
            <a:r>
              <a:rPr lang="en-US" sz="1100" kern="1200" baseline="0" dirty="0">
                <a:solidFill>
                  <a:schemeClr val="tx1"/>
                </a:solidFill>
                <a:effectLst/>
                <a:latin typeface="+mn-lt"/>
                <a:ea typeface="+mn-ea"/>
                <a:cs typeface="+mn-cs"/>
              </a:rPr>
              <a:t> </a:t>
            </a:r>
          </a:p>
          <a:p>
            <a:pPr marL="0" indent="0">
              <a:buFont typeface="Arial" panose="020B0604020202020204" pitchFamily="34" charset="0"/>
              <a:buNone/>
            </a:pPr>
            <a:endParaRPr lang="en-US" sz="1100" kern="1200" baseline="0" dirty="0">
              <a:solidFill>
                <a:schemeClr val="tx1"/>
              </a:solidFill>
              <a:effectLst/>
              <a:latin typeface="+mn-lt"/>
              <a:ea typeface="+mn-ea"/>
              <a:cs typeface="+mn-cs"/>
            </a:endParaRPr>
          </a:p>
          <a:p>
            <a:pPr marL="0" indent="0">
              <a:buFont typeface="Arial" panose="020B0604020202020204" pitchFamily="34" charset="0"/>
              <a:buNone/>
            </a:pPr>
            <a:r>
              <a:rPr lang="en-US" sz="1100" kern="1200" baseline="0" dirty="0">
                <a:solidFill>
                  <a:schemeClr val="tx1"/>
                </a:solidFill>
                <a:effectLst/>
                <a:latin typeface="+mn-lt"/>
                <a:ea typeface="+mn-ea"/>
                <a:cs typeface="+mn-cs"/>
              </a:rPr>
              <a:t>Some interesting fruit and veg facts:</a:t>
            </a:r>
          </a:p>
          <a:p>
            <a:pPr marL="171450" indent="-171450">
              <a:buFont typeface="Arial" panose="020B0604020202020204" pitchFamily="34" charset="0"/>
              <a:buChar char="•"/>
            </a:pPr>
            <a:r>
              <a:rPr lang="en-AU" sz="1100" dirty="0">
                <a:effectLst/>
              </a:rPr>
              <a:t>Leafy greens contain folate, an important B-group vitamin</a:t>
            </a:r>
          </a:p>
          <a:p>
            <a:pPr marL="171450" indent="-171450">
              <a:buFont typeface="Arial" panose="020B0604020202020204" pitchFamily="34" charset="0"/>
              <a:buChar char="•"/>
            </a:pPr>
            <a:r>
              <a:rPr lang="en-AU" sz="1100" kern="1200" baseline="0" dirty="0">
                <a:solidFill>
                  <a:schemeClr val="tx1"/>
                </a:solidFill>
                <a:effectLst/>
                <a:latin typeface="+mn-lt"/>
                <a:ea typeface="+mn-ea"/>
                <a:cs typeface="+mn-cs"/>
              </a:rPr>
              <a:t>Red fruit and veg (such as apples and tomatoes) </a:t>
            </a:r>
            <a:r>
              <a:rPr lang="en-AU" sz="1100" dirty="0">
                <a:effectLst/>
              </a:rPr>
              <a:t>contain antioxidants like lycopene </a:t>
            </a:r>
          </a:p>
          <a:p>
            <a:pPr marL="171450" indent="-171450">
              <a:buFont typeface="Arial" panose="020B0604020202020204" pitchFamily="34" charset="0"/>
              <a:buChar char="•"/>
            </a:pPr>
            <a:r>
              <a:rPr lang="en-US" sz="1100" kern="1200" baseline="0" dirty="0">
                <a:solidFill>
                  <a:schemeClr val="tx1"/>
                </a:solidFill>
                <a:effectLst/>
                <a:latin typeface="+mn-lt"/>
                <a:ea typeface="+mn-ea"/>
                <a:cs typeface="+mn-cs"/>
              </a:rPr>
              <a:t>Orange and yellow fruit and veg (such as carrots and oranges) contain c</a:t>
            </a:r>
            <a:r>
              <a:rPr lang="en-AU" sz="1100" dirty="0" err="1">
                <a:effectLst/>
              </a:rPr>
              <a:t>arotenoids</a:t>
            </a:r>
            <a:r>
              <a:rPr lang="en-AU" sz="1100" dirty="0">
                <a:effectLst/>
              </a:rPr>
              <a:t> which give</a:t>
            </a:r>
            <a:r>
              <a:rPr lang="en-AU" sz="1100" baseline="0" dirty="0">
                <a:effectLst/>
              </a:rPr>
              <a:t> this group </a:t>
            </a:r>
            <a:r>
              <a:rPr lang="en-AU" sz="1100" dirty="0">
                <a:effectLst/>
              </a:rPr>
              <a:t>its vibrant colour</a:t>
            </a:r>
          </a:p>
          <a:p>
            <a:pPr marL="171450" indent="-171450">
              <a:buFont typeface="Arial" panose="020B0604020202020204" pitchFamily="34" charset="0"/>
              <a:buChar char="•"/>
            </a:pPr>
            <a:r>
              <a:rPr lang="en-AU" sz="1100" dirty="0">
                <a:effectLst/>
              </a:rPr>
              <a:t>Eggplant is rich in flavonoids</a:t>
            </a:r>
            <a:r>
              <a:rPr lang="en-AU" sz="1100" baseline="0" dirty="0">
                <a:effectLst/>
              </a:rPr>
              <a:t>, which are powerful antioxidants</a:t>
            </a:r>
            <a:endParaRPr lang="en-US" sz="1100" kern="1200" baseline="0" dirty="0">
              <a:solidFill>
                <a:schemeClr val="tx1"/>
              </a:solidFill>
              <a:effectLst/>
              <a:latin typeface="+mn-lt"/>
              <a:ea typeface="+mn-ea"/>
              <a:cs typeface="+mn-cs"/>
            </a:endParaRPr>
          </a:p>
          <a:p>
            <a:pPr marL="171450" indent="-171450">
              <a:buFont typeface="Arial" panose="020B0604020202020204" pitchFamily="34" charset="0"/>
              <a:buChar char="•"/>
            </a:pPr>
            <a:r>
              <a:rPr lang="en-AU" sz="1100" dirty="0">
                <a:effectLst/>
              </a:rPr>
              <a:t>Bananas and potatoes are a good source of potassium</a:t>
            </a:r>
            <a:r>
              <a:rPr lang="en-AU" sz="1100" baseline="0" dirty="0">
                <a:effectLst/>
              </a:rPr>
              <a:t> and</a:t>
            </a:r>
            <a:r>
              <a:rPr lang="en-AU" sz="1100" dirty="0">
                <a:effectLst/>
              </a:rPr>
              <a:t> vitamin C</a:t>
            </a:r>
            <a:endParaRPr lang="en-US" sz="1100" kern="1200" dirty="0">
              <a:solidFill>
                <a:schemeClr val="tx1"/>
              </a:solidFill>
              <a:effectLst/>
              <a:latin typeface="+mn-lt"/>
              <a:ea typeface="+mn-ea"/>
              <a:cs typeface="+mn-cs"/>
            </a:endParaRPr>
          </a:p>
          <a:p>
            <a:pPr marL="0" indent="0">
              <a:buFont typeface="Arial" panose="020B0604020202020204" pitchFamily="34" charset="0"/>
              <a:buNone/>
            </a:pPr>
            <a:endParaRPr lang="en-US" sz="11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1774A8A4-D369-42EE-88CA-B9627BB4AF35}" type="slidenum">
              <a:rPr lang="en-AU" smtClean="0"/>
              <a:t>10</a:t>
            </a:fld>
            <a:endParaRPr lang="en-AU"/>
          </a:p>
        </p:txBody>
      </p:sp>
    </p:spTree>
    <p:extLst>
      <p:ext uri="{BB962C8B-B14F-4D97-AF65-F5344CB8AC3E}">
        <p14:creationId xmlns:p14="http://schemas.microsoft.com/office/powerpoint/2010/main" val="282986639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AU" baseline="0" dirty="0"/>
              <a:t>Canned and frozen options are another easy way to boost your intake. Canned baked beans, kidney beans, corn kernels and frozen veg are great options. </a:t>
            </a:r>
          </a:p>
          <a:p>
            <a:pPr marL="0" indent="0">
              <a:buNone/>
            </a:pPr>
            <a:endParaRPr lang="en-AU" baseline="0" dirty="0"/>
          </a:p>
          <a:p>
            <a:pPr marL="0" indent="0">
              <a:buNone/>
            </a:pPr>
            <a:endParaRPr lang="en-AU" dirty="0"/>
          </a:p>
        </p:txBody>
      </p:sp>
      <p:sp>
        <p:nvSpPr>
          <p:cNvPr id="4" name="Slide Number Placeholder 3"/>
          <p:cNvSpPr>
            <a:spLocks noGrp="1"/>
          </p:cNvSpPr>
          <p:nvPr>
            <p:ph type="sldNum" sz="quarter" idx="10"/>
          </p:nvPr>
        </p:nvSpPr>
        <p:spPr/>
        <p:txBody>
          <a:bodyPr/>
          <a:lstStyle/>
          <a:p>
            <a:fld id="{1774A8A4-D369-42EE-88CA-B9627BB4AF35}" type="slidenum">
              <a:rPr lang="en-AU" smtClean="0"/>
              <a:t>11</a:t>
            </a:fld>
            <a:endParaRPr lang="en-AU"/>
          </a:p>
        </p:txBody>
      </p:sp>
    </p:spTree>
    <p:extLst>
      <p:ext uri="{BB962C8B-B14F-4D97-AF65-F5344CB8AC3E}">
        <p14:creationId xmlns:p14="http://schemas.microsoft.com/office/powerpoint/2010/main" val="209232358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AU" sz="1200" kern="1200" dirty="0">
                <a:solidFill>
                  <a:schemeClr val="tx1"/>
                </a:solidFill>
                <a:effectLst/>
                <a:latin typeface="+mn-lt"/>
                <a:ea typeface="+mn-ea"/>
                <a:cs typeface="+mn-cs"/>
              </a:rPr>
              <a:t>** Information in each text box will appear one-by-one via</a:t>
            </a:r>
            <a:r>
              <a:rPr lang="en-AU" sz="1200" kern="1200" baseline="0" dirty="0">
                <a:solidFill>
                  <a:schemeClr val="tx1"/>
                </a:solidFill>
                <a:effectLst/>
                <a:latin typeface="+mn-lt"/>
                <a:ea typeface="+mn-ea"/>
                <a:cs typeface="+mn-cs"/>
              </a:rPr>
              <a:t> animations in slideshow **</a:t>
            </a:r>
          </a:p>
          <a:p>
            <a:pPr marL="0" indent="0">
              <a:buFont typeface="Arial" panose="020B0604020202020204" pitchFamily="34" charset="0"/>
              <a:buNone/>
            </a:pPr>
            <a:endParaRPr lang="en-AU" sz="1200" kern="1200" dirty="0">
              <a:solidFill>
                <a:schemeClr val="tx1"/>
              </a:solidFill>
              <a:effectLst/>
              <a:latin typeface="+mn-lt"/>
              <a:ea typeface="+mn-ea"/>
              <a:cs typeface="+mn-cs"/>
            </a:endParaRPr>
          </a:p>
          <a:p>
            <a:pPr marL="0" indent="0">
              <a:buFont typeface="Arial" panose="020B0604020202020204" pitchFamily="34" charset="0"/>
              <a:buNone/>
            </a:pPr>
            <a:r>
              <a:rPr lang="en-AU" sz="1200" kern="1200" dirty="0">
                <a:solidFill>
                  <a:schemeClr val="tx1"/>
                </a:solidFill>
                <a:effectLst/>
                <a:latin typeface="+mn-lt"/>
                <a:ea typeface="+mn-ea"/>
                <a:cs typeface="+mn-cs"/>
              </a:rPr>
              <a:t>Using the shopping trolley guide above</a:t>
            </a:r>
            <a:r>
              <a:rPr lang="en-AU" sz="1200" kern="1200" baseline="0" dirty="0">
                <a:solidFill>
                  <a:schemeClr val="tx1"/>
                </a:solidFill>
                <a:effectLst/>
                <a:latin typeface="+mn-lt"/>
                <a:ea typeface="+mn-ea"/>
                <a:cs typeface="+mn-cs"/>
              </a:rPr>
              <a:t> can help you to save money when doing your shopping. </a:t>
            </a:r>
          </a:p>
          <a:p>
            <a:pPr marL="0" indent="0">
              <a:buFont typeface="Arial" panose="020B0604020202020204" pitchFamily="34" charset="0"/>
              <a:buNone/>
            </a:pPr>
            <a:endParaRPr lang="en-AU" sz="1200" kern="1200" baseline="0" dirty="0">
              <a:solidFill>
                <a:schemeClr val="tx1"/>
              </a:solidFill>
              <a:effectLst/>
              <a:latin typeface="+mn-lt"/>
              <a:ea typeface="+mn-ea"/>
              <a:cs typeface="+mn-cs"/>
            </a:endParaRPr>
          </a:p>
          <a:p>
            <a:pPr marL="0" indent="0">
              <a:buFont typeface="Arial" panose="020B0604020202020204" pitchFamily="34" charset="0"/>
              <a:buNone/>
            </a:pPr>
            <a:r>
              <a:rPr lang="en-AU" sz="1200" kern="1200" baseline="0" dirty="0">
                <a:solidFill>
                  <a:schemeClr val="tx1"/>
                </a:solidFill>
                <a:effectLst/>
                <a:latin typeface="+mn-lt"/>
                <a:ea typeface="+mn-ea"/>
                <a:cs typeface="+mn-cs"/>
              </a:rPr>
              <a:t>Ideally at least half of your trolley should be filled with ‘buy most’ foods which include fruits, vegetables and grains (e.g. bread, cereals, pasta). These foods are cheaper per kilo than other foods. Compare this to the ‘buy least’ foods (e.g. butter, chocolate, chips) which can cost up to </a:t>
            </a:r>
            <a:r>
              <a:rPr lang="en-AU" sz="1200" kern="1200" baseline="0" dirty="0" smtClean="0">
                <a:solidFill>
                  <a:schemeClr val="tx1"/>
                </a:solidFill>
                <a:effectLst/>
                <a:latin typeface="+mn-lt"/>
                <a:ea typeface="+mn-ea"/>
                <a:cs typeface="+mn-cs"/>
              </a:rPr>
              <a:t>$40 </a:t>
            </a:r>
            <a:r>
              <a:rPr lang="en-AU" sz="1200" kern="1200" baseline="0" dirty="0">
                <a:solidFill>
                  <a:schemeClr val="tx1"/>
                </a:solidFill>
                <a:effectLst/>
                <a:latin typeface="+mn-lt"/>
                <a:ea typeface="+mn-ea"/>
                <a:cs typeface="+mn-cs"/>
              </a:rPr>
              <a:t>per kilo. </a:t>
            </a:r>
          </a:p>
          <a:p>
            <a:endParaRPr lang="en-AU" sz="1200" kern="1200" baseline="0" dirty="0">
              <a:solidFill>
                <a:schemeClr val="tx1"/>
              </a:solidFill>
              <a:effectLst/>
              <a:latin typeface="+mn-lt"/>
              <a:ea typeface="+mn-ea"/>
              <a:cs typeface="+mn-cs"/>
            </a:endParaRPr>
          </a:p>
          <a:p>
            <a:endParaRPr lang="en-AU" dirty="0"/>
          </a:p>
        </p:txBody>
      </p:sp>
      <p:sp>
        <p:nvSpPr>
          <p:cNvPr id="4" name="Slide Number Placeholder 3"/>
          <p:cNvSpPr>
            <a:spLocks noGrp="1"/>
          </p:cNvSpPr>
          <p:nvPr>
            <p:ph type="sldNum" sz="quarter" idx="10"/>
          </p:nvPr>
        </p:nvSpPr>
        <p:spPr/>
        <p:txBody>
          <a:bodyPr/>
          <a:lstStyle/>
          <a:p>
            <a:fld id="{1774A8A4-D369-42EE-88CA-B9627BB4AF35}" type="slidenum">
              <a:rPr lang="en-AU" smtClean="0"/>
              <a:t>12</a:t>
            </a:fld>
            <a:endParaRPr lang="en-AU"/>
          </a:p>
        </p:txBody>
      </p:sp>
    </p:spTree>
    <p:extLst>
      <p:ext uri="{BB962C8B-B14F-4D97-AF65-F5344CB8AC3E}">
        <p14:creationId xmlns:p14="http://schemas.microsoft.com/office/powerpoint/2010/main" val="324788960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AU" sz="1100" kern="1200" dirty="0">
                <a:solidFill>
                  <a:schemeClr val="tx1"/>
                </a:solidFill>
                <a:effectLst/>
                <a:latin typeface="+mn-lt"/>
                <a:ea typeface="+mn-ea"/>
                <a:cs typeface="+mn-cs"/>
              </a:rPr>
              <a:t>** Images appear one-by-one via</a:t>
            </a:r>
            <a:r>
              <a:rPr lang="en-AU" sz="1100" kern="1200" baseline="0" dirty="0">
                <a:solidFill>
                  <a:schemeClr val="tx1"/>
                </a:solidFill>
                <a:effectLst/>
                <a:latin typeface="+mn-lt"/>
                <a:ea typeface="+mn-ea"/>
                <a:cs typeface="+mn-cs"/>
              </a:rPr>
              <a:t> animations in slideshow **</a:t>
            </a:r>
          </a:p>
          <a:p>
            <a:pPr marL="0" indent="0">
              <a:buFont typeface="Arial" panose="020B0604020202020204" pitchFamily="34" charset="0"/>
              <a:buNone/>
            </a:pPr>
            <a:endParaRPr lang="en-AU" sz="1100" kern="1200" baseline="0" dirty="0">
              <a:solidFill>
                <a:schemeClr val="tx1"/>
              </a:solidFill>
              <a:effectLst/>
              <a:latin typeface="+mn-lt"/>
              <a:ea typeface="+mn-ea"/>
              <a:cs typeface="+mn-cs"/>
            </a:endParaRPr>
          </a:p>
          <a:p>
            <a:pPr marL="0" indent="0">
              <a:buFont typeface="Arial" panose="020B0604020202020204" pitchFamily="34" charset="0"/>
              <a:buNone/>
            </a:pPr>
            <a:r>
              <a:rPr lang="en-AU" sz="1100" kern="1200" baseline="0" dirty="0">
                <a:solidFill>
                  <a:schemeClr val="tx1"/>
                </a:solidFill>
                <a:effectLst/>
                <a:latin typeface="+mn-lt"/>
                <a:ea typeface="+mn-ea"/>
                <a:cs typeface="+mn-cs"/>
              </a:rPr>
              <a:t>When shopping, compare the cost of food items per 100g, or per kilo, to get the best value. </a:t>
            </a:r>
          </a:p>
          <a:p>
            <a:pPr marL="0" indent="0">
              <a:buFont typeface="Arial" panose="020B0604020202020204" pitchFamily="34" charset="0"/>
              <a:buNone/>
            </a:pPr>
            <a:endParaRPr lang="en-AU" sz="1100" kern="1200" baseline="0" dirty="0">
              <a:solidFill>
                <a:schemeClr val="tx1"/>
              </a:solidFill>
              <a:effectLst/>
              <a:latin typeface="+mn-lt"/>
              <a:ea typeface="+mn-ea"/>
              <a:cs typeface="+mn-cs"/>
            </a:endParaRPr>
          </a:p>
          <a:p>
            <a:pPr marL="0" indent="0">
              <a:buFont typeface="Arial" panose="020B0604020202020204" pitchFamily="34" charset="0"/>
              <a:buNone/>
            </a:pPr>
            <a:r>
              <a:rPr lang="en-AU" sz="1100" kern="1200" baseline="0" dirty="0">
                <a:solidFill>
                  <a:schemeClr val="tx1"/>
                </a:solidFill>
                <a:effectLst/>
                <a:latin typeface="+mn-lt"/>
                <a:ea typeface="+mn-ea"/>
                <a:cs typeface="+mn-cs"/>
              </a:rPr>
              <a:t>While packaged foods may appear cheaper when you’re at the supermarket, they clearly aren’t when you look at their cost per kilo. </a:t>
            </a:r>
          </a:p>
          <a:p>
            <a:pPr marL="0" indent="0">
              <a:buFont typeface="Arial" panose="020B0604020202020204" pitchFamily="34" charset="0"/>
              <a:buNone/>
            </a:pPr>
            <a:endParaRPr lang="en-AU" sz="1100" kern="1200" baseline="0" dirty="0">
              <a:solidFill>
                <a:schemeClr val="tx1"/>
              </a:solidFill>
              <a:effectLst/>
              <a:latin typeface="+mn-lt"/>
              <a:ea typeface="+mn-ea"/>
              <a:cs typeface="+mn-cs"/>
            </a:endParaRPr>
          </a:p>
          <a:p>
            <a:pPr marL="0" indent="0">
              <a:buFont typeface="Arial" panose="020B0604020202020204" pitchFamily="34" charset="0"/>
              <a:buNone/>
            </a:pPr>
            <a:r>
              <a:rPr lang="en-AU" sz="1100" kern="1200" baseline="0" dirty="0">
                <a:solidFill>
                  <a:schemeClr val="tx1"/>
                </a:solidFill>
                <a:effectLst/>
                <a:latin typeface="+mn-lt"/>
                <a:ea typeface="+mn-ea"/>
                <a:cs typeface="+mn-cs"/>
              </a:rPr>
              <a:t>So is healthy eating really more expensive? The simple answer, no!</a:t>
            </a:r>
          </a:p>
          <a:p>
            <a:endParaRPr lang="en-AU" sz="11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1774A8A4-D369-42EE-88CA-B9627BB4AF35}" type="slidenum">
              <a:rPr lang="en-AU" smtClean="0"/>
              <a:t>13</a:t>
            </a:fld>
            <a:endParaRPr lang="en-AU"/>
          </a:p>
        </p:txBody>
      </p:sp>
    </p:spTree>
    <p:extLst>
      <p:ext uri="{BB962C8B-B14F-4D97-AF65-F5344CB8AC3E}">
        <p14:creationId xmlns:p14="http://schemas.microsoft.com/office/powerpoint/2010/main" val="359704721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1774A8A4-D369-42EE-88CA-B9627BB4AF35}" type="slidenum">
              <a:rPr lang="en-AU" smtClean="0"/>
              <a:t>14</a:t>
            </a:fld>
            <a:endParaRPr lang="en-AU"/>
          </a:p>
        </p:txBody>
      </p:sp>
    </p:spTree>
    <p:extLst>
      <p:ext uri="{BB962C8B-B14F-4D97-AF65-F5344CB8AC3E}">
        <p14:creationId xmlns:p14="http://schemas.microsoft.com/office/powerpoint/2010/main" val="411628468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baseline="0" dirty="0"/>
              <a:t>For more information about </a:t>
            </a:r>
            <a:r>
              <a:rPr lang="en-AU" baseline="0" dirty="0" err="1"/>
              <a:t>LiveLighter’s</a:t>
            </a:r>
            <a:r>
              <a:rPr lang="en-AU" baseline="0" dirty="0"/>
              <a:t> other tips/recommendations, and to access the free online tools and resources, head to www.livelighter.com.au. </a:t>
            </a:r>
          </a:p>
          <a:p>
            <a:pPr marL="0" marR="0" indent="0" algn="l" defTabSz="914400" rtl="0" eaLnBrk="1" fontAlgn="auto" latinLnBrk="0" hangingPunct="1">
              <a:lnSpc>
                <a:spcPct val="100000"/>
              </a:lnSpc>
              <a:spcBef>
                <a:spcPts val="0"/>
              </a:spcBef>
              <a:spcAft>
                <a:spcPts val="0"/>
              </a:spcAft>
              <a:buClrTx/>
              <a:buSzTx/>
              <a:buFontTx/>
              <a:buNone/>
              <a:tabLst/>
              <a:defRPr/>
            </a:pPr>
            <a:endParaRPr lang="en-AU" dirty="0"/>
          </a:p>
        </p:txBody>
      </p:sp>
      <p:sp>
        <p:nvSpPr>
          <p:cNvPr id="4" name="Slide Number Placeholder 3"/>
          <p:cNvSpPr>
            <a:spLocks noGrp="1"/>
          </p:cNvSpPr>
          <p:nvPr>
            <p:ph type="sldNum" sz="quarter" idx="10"/>
          </p:nvPr>
        </p:nvSpPr>
        <p:spPr/>
        <p:txBody>
          <a:bodyPr/>
          <a:lstStyle/>
          <a:p>
            <a:fld id="{1774A8A4-D369-42EE-88CA-B9627BB4AF35}" type="slidenum">
              <a:rPr lang="en-AU" smtClean="0"/>
              <a:t>15</a:t>
            </a:fld>
            <a:endParaRPr lang="en-AU"/>
          </a:p>
        </p:txBody>
      </p:sp>
    </p:spTree>
    <p:extLst>
      <p:ext uri="{BB962C8B-B14F-4D97-AF65-F5344CB8AC3E}">
        <p14:creationId xmlns:p14="http://schemas.microsoft.com/office/powerpoint/2010/main" val="282507800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1774A8A4-D369-42EE-88CA-B9627BB4AF35}" type="slidenum">
              <a:rPr lang="en-AU" smtClean="0"/>
              <a:t>16</a:t>
            </a:fld>
            <a:endParaRPr lang="en-AU"/>
          </a:p>
        </p:txBody>
      </p:sp>
    </p:spTree>
    <p:extLst>
      <p:ext uri="{BB962C8B-B14F-4D97-AF65-F5344CB8AC3E}">
        <p14:creationId xmlns:p14="http://schemas.microsoft.com/office/powerpoint/2010/main" val="77768372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1774A8A4-D369-42EE-88CA-B9627BB4AF35}" type="slidenum">
              <a:rPr lang="en-AU" smtClean="0"/>
              <a:t>2</a:t>
            </a:fld>
            <a:endParaRPr lang="en-AU"/>
          </a:p>
        </p:txBody>
      </p:sp>
    </p:spTree>
    <p:extLst>
      <p:ext uri="{BB962C8B-B14F-4D97-AF65-F5344CB8AC3E}">
        <p14:creationId xmlns:p14="http://schemas.microsoft.com/office/powerpoint/2010/main" val="339550439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AU" sz="1200" kern="1200" dirty="0">
                <a:solidFill>
                  <a:schemeClr val="tx1"/>
                </a:solidFill>
                <a:effectLst/>
                <a:latin typeface="+mn-lt"/>
                <a:ea typeface="+mn-ea"/>
                <a:cs typeface="+mn-cs"/>
              </a:rPr>
              <a:t>*Interactive activity* </a:t>
            </a:r>
          </a:p>
          <a:p>
            <a:pPr marL="628650" lvl="1" indent="-171450">
              <a:buFont typeface="Arial" panose="020B0604020202020204" pitchFamily="34" charset="0"/>
              <a:buChar char="•"/>
            </a:pPr>
            <a:r>
              <a:rPr lang="en-AU" dirty="0"/>
              <a:t>Ask audience members if they have heard of LiveLighter before, and if so, what they know. </a:t>
            </a:r>
          </a:p>
          <a:p>
            <a:pPr lvl="1"/>
            <a:endParaRPr lang="en-AU" kern="1200" dirty="0">
              <a:solidFill>
                <a:schemeClr val="tx1"/>
              </a:solidFill>
              <a:effectLst/>
              <a:latin typeface="+mn-lt"/>
              <a:ea typeface="+mn-ea"/>
              <a:cs typeface="+mn-cs"/>
            </a:endParaRPr>
          </a:p>
          <a:p>
            <a:r>
              <a:rPr lang="en-AU" sz="1200" kern="1200" dirty="0">
                <a:solidFill>
                  <a:schemeClr val="tx1"/>
                </a:solidFill>
                <a:effectLst/>
                <a:latin typeface="+mn-lt"/>
                <a:ea typeface="+mn-ea"/>
                <a:cs typeface="+mn-cs"/>
              </a:rPr>
              <a:t>What is LiveLighter?</a:t>
            </a:r>
          </a:p>
          <a:p>
            <a:pPr marL="171450" lvl="0" indent="-171450">
              <a:buFont typeface="Arial" panose="020B0604020202020204" pitchFamily="34" charset="0"/>
              <a:buChar char="•"/>
            </a:pPr>
            <a:r>
              <a:rPr lang="en-AU" sz="1200" kern="1200" dirty="0">
                <a:solidFill>
                  <a:schemeClr val="tx1"/>
                </a:solidFill>
                <a:effectLst/>
                <a:latin typeface="+mn-lt"/>
                <a:ea typeface="+mn-ea"/>
                <a:cs typeface="+mn-cs"/>
              </a:rPr>
              <a:t>A public health education program that aims to encourage people to eat well, be physically active and maintain a healthy weight. </a:t>
            </a:r>
          </a:p>
          <a:p>
            <a:pPr marL="171450" lvl="0" indent="-171450">
              <a:buFont typeface="Arial" panose="020B0604020202020204" pitchFamily="34" charset="0"/>
              <a:buChar char="•"/>
            </a:pPr>
            <a:r>
              <a:rPr lang="en-AU" sz="1200" kern="1200" dirty="0">
                <a:solidFill>
                  <a:schemeClr val="tx1"/>
                </a:solidFill>
                <a:effectLst/>
                <a:latin typeface="+mn-lt"/>
                <a:ea typeface="+mn-ea"/>
                <a:cs typeface="+mn-cs"/>
              </a:rPr>
              <a:t>Funded by the Department of Health and is run by </a:t>
            </a:r>
            <a:r>
              <a:rPr lang="en-AU" sz="1200" kern="1200" dirty="0" smtClean="0">
                <a:solidFill>
                  <a:schemeClr val="tx1"/>
                </a:solidFill>
                <a:effectLst/>
                <a:latin typeface="+mn-lt"/>
                <a:ea typeface="+mn-ea"/>
                <a:cs typeface="+mn-cs"/>
              </a:rPr>
              <a:t>Cancer </a:t>
            </a:r>
            <a:r>
              <a:rPr lang="en-AU" sz="1200" kern="1200" dirty="0">
                <a:solidFill>
                  <a:schemeClr val="tx1"/>
                </a:solidFill>
                <a:effectLst/>
                <a:latin typeface="+mn-lt"/>
                <a:ea typeface="+mn-ea"/>
                <a:cs typeface="+mn-cs"/>
              </a:rPr>
              <a:t>Council </a:t>
            </a:r>
            <a:r>
              <a:rPr lang="en-AU" sz="1200" kern="1200" dirty="0" smtClean="0">
                <a:solidFill>
                  <a:schemeClr val="tx1"/>
                </a:solidFill>
                <a:effectLst/>
                <a:latin typeface="+mn-lt"/>
                <a:ea typeface="+mn-ea"/>
                <a:cs typeface="+mn-cs"/>
              </a:rPr>
              <a:t>Western Australia</a:t>
            </a:r>
            <a:endParaRPr lang="en-AU"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AU" sz="1200" kern="1200" dirty="0">
                <a:solidFill>
                  <a:schemeClr val="tx1"/>
                </a:solidFill>
                <a:effectLst/>
                <a:latin typeface="+mn-lt"/>
                <a:ea typeface="+mn-ea"/>
                <a:cs typeface="+mn-cs"/>
              </a:rPr>
              <a:t>The program engages with the community through TV, radio, print, social media, online measures, resources and advocacy initiatives. </a:t>
            </a:r>
          </a:p>
          <a:p>
            <a:endParaRPr lang="en-AU" sz="1200" kern="1200" dirty="0">
              <a:solidFill>
                <a:schemeClr val="tx1"/>
              </a:solidFill>
              <a:effectLst/>
              <a:latin typeface="+mn-lt"/>
              <a:ea typeface="+mn-ea"/>
              <a:cs typeface="+mn-cs"/>
            </a:endParaRPr>
          </a:p>
          <a:p>
            <a:endParaRPr lang="en-AU" sz="1200" kern="1200" dirty="0">
              <a:solidFill>
                <a:schemeClr val="tx1"/>
              </a:solidFill>
              <a:effectLst/>
              <a:latin typeface="+mn-lt"/>
              <a:ea typeface="+mn-ea"/>
              <a:cs typeface="+mn-cs"/>
            </a:endParaRPr>
          </a:p>
          <a:p>
            <a:endParaRPr lang="en-AU" sz="1200" kern="1200" dirty="0">
              <a:solidFill>
                <a:schemeClr val="tx1"/>
              </a:solidFill>
              <a:effectLst/>
              <a:latin typeface="+mn-lt"/>
              <a:ea typeface="+mn-ea"/>
              <a:cs typeface="+mn-cs"/>
            </a:endParaRPr>
          </a:p>
          <a:p>
            <a:pPr marL="171450" indent="-171450">
              <a:buFont typeface="Arial" panose="020B0604020202020204" pitchFamily="34" charset="0"/>
              <a:buChar char="•"/>
            </a:pPr>
            <a:endParaRPr lang="en-AU" dirty="0"/>
          </a:p>
        </p:txBody>
      </p:sp>
      <p:sp>
        <p:nvSpPr>
          <p:cNvPr id="4" name="Slide Number Placeholder 3"/>
          <p:cNvSpPr>
            <a:spLocks noGrp="1"/>
          </p:cNvSpPr>
          <p:nvPr>
            <p:ph type="sldNum" sz="quarter" idx="10"/>
          </p:nvPr>
        </p:nvSpPr>
        <p:spPr/>
        <p:txBody>
          <a:bodyPr/>
          <a:lstStyle/>
          <a:p>
            <a:fld id="{0F62A424-8258-4E02-870D-C2DF644A5334}" type="slidenum">
              <a:rPr lang="en-AU" smtClean="0"/>
              <a:t>3</a:t>
            </a:fld>
            <a:endParaRPr lang="en-AU"/>
          </a:p>
        </p:txBody>
      </p:sp>
    </p:spTree>
    <p:extLst>
      <p:ext uri="{BB962C8B-B14F-4D97-AF65-F5344CB8AC3E}">
        <p14:creationId xmlns:p14="http://schemas.microsoft.com/office/powerpoint/2010/main" val="17025004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What is Eat Brighter LiveLighter?</a:t>
            </a:r>
            <a:endParaRPr lang="en-AU"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A sub campaign of LiveLighter that</a:t>
            </a:r>
            <a:r>
              <a:rPr lang="en-US" sz="1200" kern="1200" baseline="0" dirty="0">
                <a:solidFill>
                  <a:schemeClr val="tx1"/>
                </a:solidFill>
                <a:effectLst/>
                <a:latin typeface="+mn-lt"/>
                <a:ea typeface="+mn-ea"/>
                <a:cs typeface="+mn-cs"/>
              </a:rPr>
              <a:t> </a:t>
            </a:r>
            <a:r>
              <a:rPr lang="en-US" sz="1200" kern="1200" baseline="0" dirty="0" smtClean="0">
                <a:solidFill>
                  <a:schemeClr val="tx1"/>
                </a:solidFill>
                <a:effectLst/>
                <a:latin typeface="+mn-lt"/>
                <a:ea typeface="+mn-ea"/>
                <a:cs typeface="+mn-cs"/>
              </a:rPr>
              <a:t>focuses </a:t>
            </a:r>
            <a:r>
              <a:rPr lang="en-US" sz="1200" kern="1200" baseline="0" dirty="0">
                <a:solidFill>
                  <a:schemeClr val="tx1"/>
                </a:solidFill>
                <a:effectLst/>
                <a:latin typeface="+mn-lt"/>
                <a:ea typeface="+mn-ea"/>
                <a:cs typeface="+mn-cs"/>
              </a:rPr>
              <a:t>on encouraging individuals to increase their intake of fruit and veg</a:t>
            </a:r>
            <a:r>
              <a:rPr lang="en-US" sz="1200" kern="1200" dirty="0">
                <a:solidFill>
                  <a:schemeClr val="tx1"/>
                </a:solidFill>
                <a:effectLst/>
                <a:latin typeface="+mn-lt"/>
                <a:ea typeface="+mn-ea"/>
                <a:cs typeface="+mn-cs"/>
              </a:rPr>
              <a:t> </a:t>
            </a:r>
            <a:endParaRPr lang="en-AU"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A key message from Eat Brighter is</a:t>
            </a:r>
            <a:r>
              <a:rPr lang="en-US" sz="1200" kern="1200" baseline="0" dirty="0">
                <a:solidFill>
                  <a:schemeClr val="tx1"/>
                </a:solidFill>
                <a:effectLst/>
                <a:latin typeface="+mn-lt"/>
                <a:ea typeface="+mn-ea"/>
                <a:cs typeface="+mn-cs"/>
              </a:rPr>
              <a:t> about thinking of </a:t>
            </a:r>
            <a:r>
              <a:rPr lang="en-US" sz="1200" kern="1200" dirty="0">
                <a:solidFill>
                  <a:schemeClr val="tx1"/>
                </a:solidFill>
                <a:effectLst/>
                <a:latin typeface="+mn-lt"/>
                <a:ea typeface="+mn-ea"/>
                <a:cs typeface="+mn-cs"/>
              </a:rPr>
              <a:t>fruit and vegetables in terms of </a:t>
            </a:r>
            <a:r>
              <a:rPr lang="en-US" sz="1200" kern="1200" dirty="0" err="1">
                <a:solidFill>
                  <a:schemeClr val="tx1"/>
                </a:solidFill>
                <a:effectLst/>
                <a:latin typeface="+mn-lt"/>
                <a:ea typeface="+mn-ea"/>
                <a:cs typeface="+mn-cs"/>
              </a:rPr>
              <a:t>colour</a:t>
            </a:r>
            <a:r>
              <a:rPr lang="en-US" sz="1200" kern="1200" dirty="0">
                <a:solidFill>
                  <a:schemeClr val="tx1"/>
                </a:solidFill>
                <a:effectLst/>
                <a:latin typeface="+mn-lt"/>
                <a:ea typeface="+mn-ea"/>
                <a:cs typeface="+mn-cs"/>
              </a:rPr>
              <a:t>. The more colour you add to your meals, the </a:t>
            </a:r>
            <a:r>
              <a:rPr lang="en-AU" sz="1200" kern="1200" dirty="0">
                <a:solidFill>
                  <a:schemeClr val="tx1"/>
                </a:solidFill>
                <a:effectLst/>
                <a:latin typeface="+mn-lt"/>
                <a:ea typeface="+mn-ea"/>
                <a:cs typeface="+mn-cs"/>
              </a:rPr>
              <a:t>more fibre, vitamins, minerals, phytochemicals and antioxidants</a:t>
            </a:r>
            <a:r>
              <a:rPr lang="en-AU" sz="1200" kern="1200" baseline="0" dirty="0">
                <a:solidFill>
                  <a:schemeClr val="tx1"/>
                </a:solidFill>
                <a:effectLst/>
                <a:latin typeface="+mn-lt"/>
                <a:ea typeface="+mn-ea"/>
                <a:cs typeface="+mn-cs"/>
              </a:rPr>
              <a:t> you will consume. These are all essential for a healthy body. </a:t>
            </a:r>
            <a:endParaRPr lang="en-AU" sz="1200" kern="1200" dirty="0">
              <a:solidFill>
                <a:schemeClr val="tx1"/>
              </a:solidFill>
              <a:effectLst/>
              <a:latin typeface="+mn-lt"/>
              <a:ea typeface="+mn-ea"/>
              <a:cs typeface="+mn-cs"/>
            </a:endParaRPr>
          </a:p>
          <a:p>
            <a:endParaRPr lang="en-AU" dirty="0"/>
          </a:p>
        </p:txBody>
      </p:sp>
      <p:sp>
        <p:nvSpPr>
          <p:cNvPr id="4" name="Slide Number Placeholder 3"/>
          <p:cNvSpPr>
            <a:spLocks noGrp="1"/>
          </p:cNvSpPr>
          <p:nvPr>
            <p:ph type="sldNum" sz="quarter" idx="10"/>
          </p:nvPr>
        </p:nvSpPr>
        <p:spPr/>
        <p:txBody>
          <a:bodyPr/>
          <a:lstStyle/>
          <a:p>
            <a:fld id="{1774A8A4-D369-42EE-88CA-B9627BB4AF35}" type="slidenum">
              <a:rPr lang="en-AU" smtClean="0"/>
              <a:t>4</a:t>
            </a:fld>
            <a:endParaRPr lang="en-AU"/>
          </a:p>
        </p:txBody>
      </p:sp>
    </p:spTree>
    <p:extLst>
      <p:ext uri="{BB962C8B-B14F-4D97-AF65-F5344CB8AC3E}">
        <p14:creationId xmlns:p14="http://schemas.microsoft.com/office/powerpoint/2010/main" val="2756692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LiveLighter has devised these simple tips</a:t>
            </a:r>
            <a:r>
              <a:rPr lang="en-AU" baseline="0" dirty="0"/>
              <a:t> to help people live healthy and active lifestyles. </a:t>
            </a:r>
          </a:p>
          <a:p>
            <a:endParaRPr lang="en-AU" baseline="0" dirty="0"/>
          </a:p>
          <a:p>
            <a:r>
              <a:rPr lang="en-AU" baseline="0" dirty="0"/>
              <a:t>The focus of this presentation is on tip </a:t>
            </a:r>
            <a:r>
              <a:rPr lang="en-AU" baseline="0" dirty="0" smtClean="0"/>
              <a:t>#7 </a:t>
            </a:r>
            <a:r>
              <a:rPr lang="en-AU" baseline="0" dirty="0"/>
              <a:t>– “Go for 2 fruit and 5 veg’. </a:t>
            </a:r>
          </a:p>
          <a:p>
            <a:endParaRPr lang="en-AU" baseline="0" dirty="0"/>
          </a:p>
          <a:p>
            <a:endParaRPr lang="en-AU" dirty="0"/>
          </a:p>
        </p:txBody>
      </p:sp>
      <p:sp>
        <p:nvSpPr>
          <p:cNvPr id="4" name="Slide Number Placeholder 3"/>
          <p:cNvSpPr>
            <a:spLocks noGrp="1"/>
          </p:cNvSpPr>
          <p:nvPr>
            <p:ph type="sldNum" sz="quarter" idx="10"/>
          </p:nvPr>
        </p:nvSpPr>
        <p:spPr/>
        <p:txBody>
          <a:bodyPr/>
          <a:lstStyle/>
          <a:p>
            <a:fld id="{1774A8A4-D369-42EE-88CA-B9627BB4AF35}" type="slidenum">
              <a:rPr lang="en-AU" smtClean="0"/>
              <a:t>5</a:t>
            </a:fld>
            <a:endParaRPr lang="en-AU"/>
          </a:p>
        </p:txBody>
      </p:sp>
    </p:spTree>
    <p:extLst>
      <p:ext uri="{BB962C8B-B14F-4D97-AF65-F5344CB8AC3E}">
        <p14:creationId xmlns:p14="http://schemas.microsoft.com/office/powerpoint/2010/main" val="278113243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b="0" i="0" kern="1200" dirty="0">
                <a:solidFill>
                  <a:schemeClr val="tx1"/>
                </a:solidFill>
                <a:effectLst/>
                <a:latin typeface="+mn-lt"/>
                <a:ea typeface="+mn-ea"/>
                <a:cs typeface="+mn-cs"/>
              </a:rPr>
              <a:t>Eating plenty of fruit and vegetables contributes to good health, protects us against a number of diseases and helps us maintain a healthy weight.</a:t>
            </a:r>
            <a:r>
              <a:rPr lang="en-AU" sz="1200" b="0" i="0" kern="1200" baseline="0" dirty="0">
                <a:solidFill>
                  <a:schemeClr val="tx1"/>
                </a:solidFill>
                <a:effectLst/>
                <a:latin typeface="+mn-lt"/>
                <a:ea typeface="+mn-ea"/>
                <a:cs typeface="+mn-cs"/>
              </a:rPr>
              <a:t> In fact, </a:t>
            </a:r>
            <a:r>
              <a:rPr lang="en-AU" sz="1200" b="0" i="0" kern="1200" dirty="0">
                <a:solidFill>
                  <a:schemeClr val="tx1"/>
                </a:solidFill>
                <a:effectLst/>
                <a:latin typeface="+mn-lt"/>
                <a:ea typeface="+mn-ea"/>
                <a:cs typeface="+mn-cs"/>
              </a:rPr>
              <a:t>eating more fruit and vegetables could be the most important dietary change you can make. </a:t>
            </a:r>
          </a:p>
          <a:p>
            <a:endParaRPr lang="en-AU" dirty="0">
              <a:effectLst/>
            </a:endParaRPr>
          </a:p>
          <a:p>
            <a:endParaRPr lang="en-AU" dirty="0">
              <a:effectLst/>
            </a:endParaRPr>
          </a:p>
        </p:txBody>
      </p:sp>
      <p:sp>
        <p:nvSpPr>
          <p:cNvPr id="4" name="Slide Number Placeholder 3"/>
          <p:cNvSpPr>
            <a:spLocks noGrp="1"/>
          </p:cNvSpPr>
          <p:nvPr>
            <p:ph type="sldNum" sz="quarter" idx="10"/>
          </p:nvPr>
        </p:nvSpPr>
        <p:spPr/>
        <p:txBody>
          <a:bodyPr/>
          <a:lstStyle/>
          <a:p>
            <a:fld id="{1774A8A4-D369-42EE-88CA-B9627BB4AF35}" type="slidenum">
              <a:rPr lang="en-AU" smtClean="0"/>
              <a:t>6</a:t>
            </a:fld>
            <a:endParaRPr lang="en-AU"/>
          </a:p>
        </p:txBody>
      </p:sp>
    </p:spTree>
    <p:extLst>
      <p:ext uri="{BB962C8B-B14F-4D97-AF65-F5344CB8AC3E}">
        <p14:creationId xmlns:p14="http://schemas.microsoft.com/office/powerpoint/2010/main" val="410511322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baseline="0" dirty="0"/>
          </a:p>
          <a:p>
            <a:pPr marL="0" lvl="0" indent="0">
              <a:buFont typeface="Arial" panose="020B0604020202020204" pitchFamily="34" charset="0"/>
              <a:buNone/>
            </a:pPr>
            <a:endParaRPr lang="en-AU" sz="900" dirty="0"/>
          </a:p>
          <a:p>
            <a:endParaRPr lang="en-AU" sz="900" dirty="0"/>
          </a:p>
        </p:txBody>
      </p:sp>
      <p:sp>
        <p:nvSpPr>
          <p:cNvPr id="4" name="Slide Number Placeholder 3"/>
          <p:cNvSpPr>
            <a:spLocks noGrp="1"/>
          </p:cNvSpPr>
          <p:nvPr>
            <p:ph type="sldNum" sz="quarter" idx="10"/>
          </p:nvPr>
        </p:nvSpPr>
        <p:spPr/>
        <p:txBody>
          <a:bodyPr/>
          <a:lstStyle/>
          <a:p>
            <a:fld id="{1774A8A4-D369-42EE-88CA-B9627BB4AF35}" type="slidenum">
              <a:rPr lang="en-AU" smtClean="0"/>
              <a:t>7</a:t>
            </a:fld>
            <a:endParaRPr lang="en-AU"/>
          </a:p>
        </p:txBody>
      </p:sp>
    </p:spTree>
    <p:extLst>
      <p:ext uri="{BB962C8B-B14F-4D97-AF65-F5344CB8AC3E}">
        <p14:creationId xmlns:p14="http://schemas.microsoft.com/office/powerpoint/2010/main" val="416299173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AU" sz="1200" kern="1200" dirty="0">
                <a:solidFill>
                  <a:schemeClr val="tx1"/>
                </a:solidFill>
                <a:effectLst/>
                <a:latin typeface="+mn-lt"/>
                <a:ea typeface="+mn-ea"/>
                <a:cs typeface="+mn-cs"/>
              </a:rPr>
              <a:t>** Images appear one-by-one via</a:t>
            </a:r>
            <a:r>
              <a:rPr lang="en-AU" sz="1200" kern="1200" baseline="0" dirty="0">
                <a:solidFill>
                  <a:schemeClr val="tx1"/>
                </a:solidFill>
                <a:effectLst/>
                <a:latin typeface="+mn-lt"/>
                <a:ea typeface="+mn-ea"/>
                <a:cs typeface="+mn-cs"/>
              </a:rPr>
              <a:t> animations in slideshow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AU" sz="1200" kern="1200" baseline="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AU" sz="1200" kern="1200" dirty="0">
                <a:solidFill>
                  <a:schemeClr val="tx1"/>
                </a:solidFill>
                <a:effectLst/>
                <a:latin typeface="+mn-lt"/>
                <a:ea typeface="+mn-ea"/>
                <a:cs typeface="+mn-cs"/>
              </a:rPr>
              <a:t>Eating a variety</a:t>
            </a:r>
            <a:r>
              <a:rPr lang="en-AU" sz="1200" kern="1200" baseline="0" dirty="0">
                <a:solidFill>
                  <a:schemeClr val="tx1"/>
                </a:solidFill>
                <a:effectLst/>
                <a:latin typeface="+mn-lt"/>
                <a:ea typeface="+mn-ea"/>
                <a:cs typeface="+mn-cs"/>
              </a:rPr>
              <a:t> of colourful fruit and veg each day is recommended for good health</a:t>
            </a:r>
          </a:p>
          <a:p>
            <a:endParaRPr lang="en-AU" dirty="0"/>
          </a:p>
          <a:p>
            <a:r>
              <a:rPr lang="en-AU" dirty="0"/>
              <a:t>Serving sizes for fruit and veg differ depending</a:t>
            </a:r>
            <a:r>
              <a:rPr lang="en-AU" baseline="0" dirty="0"/>
              <a:t> on the type of fruit/veg you’re having</a:t>
            </a:r>
          </a:p>
          <a:p>
            <a:pPr marL="628650" lvl="1" indent="-171450">
              <a:buFont typeface="Arial" panose="020B0604020202020204" pitchFamily="34" charset="0"/>
              <a:buChar char="•"/>
            </a:pPr>
            <a:r>
              <a:rPr lang="en-AU" baseline="0" dirty="0"/>
              <a:t>One serve of fruit weighs about 150g</a:t>
            </a:r>
          </a:p>
          <a:p>
            <a:pPr marL="628650" lvl="1" indent="-171450">
              <a:buFont typeface="Arial" panose="020B0604020202020204" pitchFamily="34" charset="0"/>
              <a:buChar char="•"/>
            </a:pPr>
            <a:r>
              <a:rPr lang="en-AU" baseline="0" dirty="0"/>
              <a:t>One serve of veg weights about 75g </a:t>
            </a:r>
          </a:p>
          <a:p>
            <a:endParaRPr lang="en-AU" sz="1200" kern="1200" baseline="0" dirty="0">
              <a:solidFill>
                <a:schemeClr val="tx1"/>
              </a:solidFill>
              <a:effectLst/>
              <a:latin typeface="+mn-lt"/>
              <a:ea typeface="+mn-ea"/>
              <a:cs typeface="+mn-cs"/>
            </a:endParaRPr>
          </a:p>
          <a:p>
            <a:r>
              <a:rPr lang="en-AU" sz="1200" kern="1200" baseline="0" dirty="0">
                <a:solidFill>
                  <a:schemeClr val="tx1"/>
                </a:solidFill>
                <a:effectLst/>
                <a:latin typeface="+mn-lt"/>
                <a:ea typeface="+mn-ea"/>
                <a:cs typeface="+mn-cs"/>
              </a:rPr>
              <a:t>When it comes to fruit, some things to keep in mind:</a:t>
            </a:r>
          </a:p>
          <a:p>
            <a:pPr marL="171450" lvl="0" indent="-171450">
              <a:buFont typeface="Arial" panose="020B0604020202020204" pitchFamily="34" charset="0"/>
              <a:buChar char="•"/>
            </a:pPr>
            <a:r>
              <a:rPr lang="en-AU" sz="1200" kern="1200" baseline="0" dirty="0">
                <a:solidFill>
                  <a:schemeClr val="tx1"/>
                </a:solidFill>
                <a:effectLst/>
                <a:latin typeface="+mn-lt"/>
                <a:ea typeface="+mn-ea"/>
                <a:cs typeface="+mn-cs"/>
              </a:rPr>
              <a:t>Dried fruit (30g) counts as a fruit serve but should be limited due to its high sugar content</a:t>
            </a:r>
          </a:p>
          <a:p>
            <a:pPr marL="171450" lvl="0" indent="-171450">
              <a:buFont typeface="Arial" panose="020B0604020202020204" pitchFamily="34" charset="0"/>
              <a:buChar char="•"/>
            </a:pPr>
            <a:r>
              <a:rPr lang="en-AU" sz="1200" kern="1200" baseline="0" dirty="0">
                <a:solidFill>
                  <a:schemeClr val="tx1"/>
                </a:solidFill>
                <a:effectLst/>
                <a:latin typeface="+mn-lt"/>
                <a:ea typeface="+mn-ea"/>
                <a:cs typeface="+mn-cs"/>
              </a:rPr>
              <a:t>Opt for canned fruit in juice – not syrup</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kern="1200" baseline="0" dirty="0">
                <a:solidFill>
                  <a:schemeClr val="tx1"/>
                </a:solidFill>
                <a:effectLst/>
                <a:latin typeface="+mn-lt"/>
                <a:ea typeface="+mn-ea"/>
                <a:cs typeface="+mn-cs"/>
              </a:rPr>
              <a:t>Limit fruit drinks, even if it is 100% fruit juice, as they are all high in sugar</a:t>
            </a:r>
            <a:endParaRPr lang="en-AU" sz="1200" kern="1200" dirty="0">
              <a:solidFill>
                <a:schemeClr val="tx1"/>
              </a:solidFill>
              <a:effectLst/>
              <a:latin typeface="+mn-lt"/>
              <a:ea typeface="+mn-ea"/>
              <a:cs typeface="+mn-cs"/>
            </a:endParaRPr>
          </a:p>
          <a:p>
            <a:pPr marL="0" lvl="0" indent="0">
              <a:buFont typeface="Arial" panose="020B0604020202020204" pitchFamily="34" charset="0"/>
              <a:buNone/>
            </a:pPr>
            <a:endParaRPr lang="en-AU" sz="1200" kern="1200" baseline="0" dirty="0">
              <a:solidFill>
                <a:schemeClr val="tx1"/>
              </a:solidFill>
              <a:effectLst/>
              <a:latin typeface="+mn-lt"/>
              <a:ea typeface="+mn-ea"/>
              <a:cs typeface="+mn-cs"/>
            </a:endParaRPr>
          </a:p>
          <a:p>
            <a:pPr marL="0" lvl="0" indent="0">
              <a:buFont typeface="Arial" panose="020B0604020202020204" pitchFamily="34" charset="0"/>
              <a:buNone/>
            </a:pPr>
            <a:r>
              <a:rPr lang="en-AU" sz="1200" kern="1200" baseline="0" dirty="0">
                <a:solidFill>
                  <a:schemeClr val="tx1"/>
                </a:solidFill>
                <a:effectLst/>
                <a:latin typeface="+mn-lt"/>
                <a:ea typeface="+mn-ea"/>
                <a:cs typeface="+mn-cs"/>
              </a:rPr>
              <a:t>When it comes to vegetables, some things to keep in mind:</a:t>
            </a:r>
          </a:p>
          <a:p>
            <a:pPr marL="171450" indent="-171450">
              <a:buFont typeface="Arial" panose="020B0604020202020204" pitchFamily="34" charset="0"/>
              <a:buChar char="•"/>
            </a:pPr>
            <a:r>
              <a:rPr lang="en-AU" sz="1200" b="0" i="0" kern="1200" dirty="0">
                <a:solidFill>
                  <a:schemeClr val="tx1"/>
                </a:solidFill>
                <a:effectLst/>
                <a:latin typeface="+mn-lt"/>
                <a:ea typeface="+mn-ea"/>
                <a:cs typeface="+mn-cs"/>
              </a:rPr>
              <a:t>Vegetables</a:t>
            </a:r>
            <a:r>
              <a:rPr lang="en-AU" sz="1200" b="0" i="0" kern="1200" baseline="0" dirty="0">
                <a:solidFill>
                  <a:schemeClr val="tx1"/>
                </a:solidFill>
                <a:effectLst/>
                <a:latin typeface="+mn-lt"/>
                <a:ea typeface="+mn-ea"/>
                <a:cs typeface="+mn-cs"/>
              </a:rPr>
              <a:t> high in starch (e.g. potatoes and corn) should not be the main part of your vegetable intake as they are high in energy</a:t>
            </a:r>
          </a:p>
          <a:p>
            <a:pPr marL="171450" indent="-171450">
              <a:buFont typeface="Arial" panose="020B0604020202020204" pitchFamily="34" charset="0"/>
              <a:buChar char="•"/>
            </a:pPr>
            <a:r>
              <a:rPr lang="en-AU" sz="1200" b="0" i="0" kern="1200" baseline="0" dirty="0">
                <a:solidFill>
                  <a:schemeClr val="tx1"/>
                </a:solidFill>
                <a:effectLst/>
                <a:latin typeface="+mn-lt"/>
                <a:ea typeface="+mn-ea"/>
                <a:cs typeface="+mn-cs"/>
              </a:rPr>
              <a:t>Crisps and hot chips don’t count towards your vegetable intake due to their high fat content </a:t>
            </a:r>
          </a:p>
          <a:p>
            <a:endParaRPr lang="en-AU" sz="1200" b="0" i="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1774A8A4-D369-42EE-88CA-B9627BB4AF35}" type="slidenum">
              <a:rPr lang="en-AU" smtClean="0"/>
              <a:t>8</a:t>
            </a:fld>
            <a:endParaRPr lang="en-AU"/>
          </a:p>
        </p:txBody>
      </p:sp>
    </p:spTree>
    <p:extLst>
      <p:ext uri="{BB962C8B-B14F-4D97-AF65-F5344CB8AC3E}">
        <p14:creationId xmlns:p14="http://schemas.microsoft.com/office/powerpoint/2010/main" val="135738434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Are we eating enough fruit and veg? Simple answer is no.</a:t>
            </a:r>
            <a:r>
              <a:rPr lang="en-AU" baseline="0" dirty="0"/>
              <a:t> </a:t>
            </a:r>
          </a:p>
          <a:p>
            <a:endParaRPr lang="en-AU" baseline="0" dirty="0"/>
          </a:p>
          <a:p>
            <a:r>
              <a:rPr lang="en-AU" dirty="0"/>
              <a:t>Very few Australians (less</a:t>
            </a:r>
            <a:r>
              <a:rPr lang="en-AU" baseline="0" dirty="0"/>
              <a:t> than 6%</a:t>
            </a:r>
            <a:r>
              <a:rPr lang="en-AU" dirty="0"/>
              <a:t>) are meeting the requirements for fruit and veg.</a:t>
            </a:r>
            <a:r>
              <a:rPr lang="en-AU" baseline="0" dirty="0"/>
              <a:t> </a:t>
            </a:r>
          </a:p>
          <a:p>
            <a:endParaRPr lang="en-AU" baseline="0" dirty="0"/>
          </a:p>
          <a:p>
            <a:r>
              <a:rPr lang="en-AU" baseline="0" dirty="0"/>
              <a:t>There are many reasons as to why we aren’t eating enough. These include the availability of unhealthy processed foods and the marketing used to promote them – factors which encourage us to buy quick, easy options rather than opting for a healthy choice. </a:t>
            </a:r>
            <a:endParaRPr lang="en-AU" dirty="0"/>
          </a:p>
        </p:txBody>
      </p:sp>
      <p:sp>
        <p:nvSpPr>
          <p:cNvPr id="4" name="Slide Number Placeholder 3"/>
          <p:cNvSpPr>
            <a:spLocks noGrp="1"/>
          </p:cNvSpPr>
          <p:nvPr>
            <p:ph type="sldNum" sz="quarter" idx="10"/>
          </p:nvPr>
        </p:nvSpPr>
        <p:spPr/>
        <p:txBody>
          <a:bodyPr/>
          <a:lstStyle/>
          <a:p>
            <a:fld id="{1774A8A4-D369-42EE-88CA-B9627BB4AF35}" type="slidenum">
              <a:rPr lang="en-AU" smtClean="0"/>
              <a:t>9</a:t>
            </a:fld>
            <a:endParaRPr lang="en-AU"/>
          </a:p>
        </p:txBody>
      </p:sp>
    </p:spTree>
    <p:extLst>
      <p:ext uri="{BB962C8B-B14F-4D97-AF65-F5344CB8AC3E}">
        <p14:creationId xmlns:p14="http://schemas.microsoft.com/office/powerpoint/2010/main" val="307507266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0" y="548680"/>
            <a:ext cx="9144000" cy="1944216"/>
          </a:xfrm>
          <a:solidFill>
            <a:srgbClr val="0091B4"/>
          </a:solidFill>
        </p:spPr>
        <p:txBody>
          <a:bodyPr/>
          <a:lstStyle>
            <a:lvl1pPr algn="ctr">
              <a:defRPr>
                <a:solidFill>
                  <a:schemeClr val="bg1"/>
                </a:solidFill>
              </a:defRPr>
            </a:lvl1pPr>
          </a:lstStyle>
          <a:p>
            <a:r>
              <a:rPr lang="en-US"/>
              <a:t>Click to edit Master title style</a:t>
            </a:r>
            <a:endParaRPr lang="en-AU" dirty="0"/>
          </a:p>
        </p:txBody>
      </p:sp>
      <p:sp>
        <p:nvSpPr>
          <p:cNvPr id="3" name="Subtitle 2"/>
          <p:cNvSpPr>
            <a:spLocks noGrp="1"/>
          </p:cNvSpPr>
          <p:nvPr>
            <p:ph type="subTitle" idx="1"/>
          </p:nvPr>
        </p:nvSpPr>
        <p:spPr>
          <a:xfrm>
            <a:off x="1371600" y="2636912"/>
            <a:ext cx="6400800" cy="1872208"/>
          </a:xfrm>
        </p:spPr>
        <p:txBody>
          <a:bodyPr/>
          <a:lstStyle>
            <a:lvl1pPr marL="0" indent="0" algn="ctr">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AU" dirty="0"/>
          </a:p>
        </p:txBody>
      </p:sp>
      <p:sp>
        <p:nvSpPr>
          <p:cNvPr id="4" name="Date Placeholder 3"/>
          <p:cNvSpPr>
            <a:spLocks noGrp="1"/>
          </p:cNvSpPr>
          <p:nvPr>
            <p:ph type="dt" sz="half" idx="10"/>
          </p:nvPr>
        </p:nvSpPr>
        <p:spPr/>
        <p:txBody>
          <a:bodyPr/>
          <a:lstStyle/>
          <a:p>
            <a:fld id="{B1C1A491-1F27-4AD8-ABAE-D464D9C0149A}" type="datetimeFigureOut">
              <a:rPr lang="en-AU" smtClean="0"/>
              <a:t>21/02/2019</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0382FFEB-0E98-4B82-8BE6-1739197D37AD}" type="slidenum">
              <a:rPr lang="en-AU" smtClean="0"/>
              <a:t>‹#›</a:t>
            </a:fld>
            <a:endParaRPr lang="en-AU"/>
          </a:p>
        </p:txBody>
      </p:sp>
      <p:pic>
        <p:nvPicPr>
          <p:cNvPr id="7" name="Picture 9" descr="HEA 25198 Live Lighter Powerpoint_COVE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0" y="4611157"/>
            <a:ext cx="9144000" cy="2239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794883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AU"/>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p:cNvSpPr>
            <a:spLocks noGrp="1"/>
          </p:cNvSpPr>
          <p:nvPr>
            <p:ph type="dt" sz="half" idx="10"/>
          </p:nvPr>
        </p:nvSpPr>
        <p:spPr/>
        <p:txBody>
          <a:bodyPr/>
          <a:lstStyle/>
          <a:p>
            <a:fld id="{B1C1A491-1F27-4AD8-ABAE-D464D9C0149A}" type="datetimeFigureOut">
              <a:rPr lang="en-AU" smtClean="0"/>
              <a:t>21/02/2019</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0382FFEB-0E98-4B82-8BE6-1739197D37AD}" type="slidenum">
              <a:rPr lang="en-AU" smtClean="0"/>
              <a:t>‹#›</a:t>
            </a:fld>
            <a:endParaRPr lang="en-AU"/>
          </a:p>
        </p:txBody>
      </p:sp>
    </p:spTree>
    <p:extLst>
      <p:ext uri="{BB962C8B-B14F-4D97-AF65-F5344CB8AC3E}">
        <p14:creationId xmlns:p14="http://schemas.microsoft.com/office/powerpoint/2010/main" val="20885501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en-AU"/>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p:cNvSpPr>
            <a:spLocks noGrp="1"/>
          </p:cNvSpPr>
          <p:nvPr>
            <p:ph type="dt" sz="half" idx="10"/>
          </p:nvPr>
        </p:nvSpPr>
        <p:spPr/>
        <p:txBody>
          <a:bodyPr/>
          <a:lstStyle/>
          <a:p>
            <a:fld id="{B1C1A491-1F27-4AD8-ABAE-D464D9C0149A}" type="datetimeFigureOut">
              <a:rPr lang="en-AU" smtClean="0"/>
              <a:t>21/02/2019</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0382FFEB-0E98-4B82-8BE6-1739197D37AD}" type="slidenum">
              <a:rPr lang="en-AU" smtClean="0"/>
              <a:t>‹#›</a:t>
            </a:fld>
            <a:endParaRPr lang="en-AU"/>
          </a:p>
        </p:txBody>
      </p:sp>
    </p:spTree>
    <p:extLst>
      <p:ext uri="{BB962C8B-B14F-4D97-AF65-F5344CB8AC3E}">
        <p14:creationId xmlns:p14="http://schemas.microsoft.com/office/powerpoint/2010/main" val="33350271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0" y="548680"/>
            <a:ext cx="9144000" cy="1944216"/>
          </a:xfrm>
          <a:solidFill>
            <a:srgbClr val="0091B4"/>
          </a:solidFill>
        </p:spPr>
        <p:txBody>
          <a:bodyPr/>
          <a:lstStyle>
            <a:lvl1pPr algn="ctr">
              <a:defRPr>
                <a:solidFill>
                  <a:schemeClr val="bg1"/>
                </a:solidFill>
              </a:defRPr>
            </a:lvl1pPr>
          </a:lstStyle>
          <a:p>
            <a:r>
              <a:rPr lang="en-US"/>
              <a:t>Click to edit Master title style</a:t>
            </a:r>
            <a:endParaRPr lang="en-AU" dirty="0"/>
          </a:p>
        </p:txBody>
      </p:sp>
      <p:sp>
        <p:nvSpPr>
          <p:cNvPr id="3" name="Subtitle 2"/>
          <p:cNvSpPr>
            <a:spLocks noGrp="1"/>
          </p:cNvSpPr>
          <p:nvPr>
            <p:ph type="subTitle" idx="1"/>
          </p:nvPr>
        </p:nvSpPr>
        <p:spPr>
          <a:xfrm>
            <a:off x="1371600" y="2636912"/>
            <a:ext cx="6400800" cy="1872208"/>
          </a:xfrm>
        </p:spPr>
        <p:txBody>
          <a:bodyPr/>
          <a:lstStyle>
            <a:lvl1pPr marL="0" indent="0" algn="ctr">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AU" dirty="0"/>
          </a:p>
        </p:txBody>
      </p:sp>
      <p:sp>
        <p:nvSpPr>
          <p:cNvPr id="4" name="Date Placeholder 3"/>
          <p:cNvSpPr>
            <a:spLocks noGrp="1"/>
          </p:cNvSpPr>
          <p:nvPr>
            <p:ph type="dt" sz="half" idx="10"/>
          </p:nvPr>
        </p:nvSpPr>
        <p:spPr/>
        <p:txBody>
          <a:bodyPr/>
          <a:lstStyle/>
          <a:p>
            <a:fld id="{B1C1A491-1F27-4AD8-ABAE-D464D9C0149A}" type="datetimeFigureOut">
              <a:rPr lang="en-AU" smtClean="0">
                <a:solidFill>
                  <a:prstClr val="black">
                    <a:tint val="75000"/>
                  </a:prstClr>
                </a:solidFill>
              </a:rPr>
              <a:pPr/>
              <a:t>21/02/2019</a:t>
            </a:fld>
            <a:endParaRPr lang="en-AU">
              <a:solidFill>
                <a:prstClr val="black">
                  <a:tint val="75000"/>
                </a:prstClr>
              </a:solidFill>
            </a:endParaRPr>
          </a:p>
        </p:txBody>
      </p:sp>
      <p:sp>
        <p:nvSpPr>
          <p:cNvPr id="5" name="Footer Placeholder 4"/>
          <p:cNvSpPr>
            <a:spLocks noGrp="1"/>
          </p:cNvSpPr>
          <p:nvPr>
            <p:ph type="ftr" sz="quarter" idx="11"/>
          </p:nvPr>
        </p:nvSpPr>
        <p:spPr/>
        <p:txBody>
          <a:bodyPr/>
          <a:lstStyle/>
          <a:p>
            <a:endParaRPr lang="en-AU">
              <a:solidFill>
                <a:prstClr val="black">
                  <a:tint val="75000"/>
                </a:prstClr>
              </a:solidFill>
            </a:endParaRPr>
          </a:p>
        </p:txBody>
      </p:sp>
      <p:sp>
        <p:nvSpPr>
          <p:cNvPr id="6" name="Slide Number Placeholder 5"/>
          <p:cNvSpPr>
            <a:spLocks noGrp="1"/>
          </p:cNvSpPr>
          <p:nvPr>
            <p:ph type="sldNum" sz="quarter" idx="12"/>
          </p:nvPr>
        </p:nvSpPr>
        <p:spPr/>
        <p:txBody>
          <a:bodyPr/>
          <a:lstStyle/>
          <a:p>
            <a:fld id="{0382FFEB-0E98-4B82-8BE6-1739197D37AD}" type="slidenum">
              <a:rPr lang="en-AU" smtClean="0">
                <a:solidFill>
                  <a:prstClr val="black">
                    <a:tint val="75000"/>
                  </a:prstClr>
                </a:solidFill>
              </a:rPr>
              <a:pPr/>
              <a:t>‹#›</a:t>
            </a:fld>
            <a:endParaRPr lang="en-AU">
              <a:solidFill>
                <a:prstClr val="black">
                  <a:tint val="75000"/>
                </a:prstClr>
              </a:solidFill>
            </a:endParaRPr>
          </a:p>
        </p:txBody>
      </p:sp>
      <p:pic>
        <p:nvPicPr>
          <p:cNvPr id="8" name="Picture 9" descr="HEA 25198 Live Lighter Powerpoint_COVER"/>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b="34734"/>
          <a:stretch/>
        </p:blipFill>
        <p:spPr bwMode="auto">
          <a:xfrm>
            <a:off x="0" y="4509120"/>
            <a:ext cx="9144000" cy="1461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8"/>
          <p:cNvPicPr>
            <a:picLocks noChangeAspect="1"/>
          </p:cNvPicPr>
          <p:nvPr userDrawn="1"/>
        </p:nvPicPr>
        <p:blipFill rotWithShape="1">
          <a:blip r:embed="rId3" cstate="print">
            <a:extLst>
              <a:ext uri="{28A0092B-C50C-407E-A947-70E740481C1C}">
                <a14:useLocalDpi xmlns:a14="http://schemas.microsoft.com/office/drawing/2010/main" val="0"/>
              </a:ext>
            </a:extLst>
          </a:blip>
          <a:srcRect t="11299" b="12467"/>
          <a:stretch/>
        </p:blipFill>
        <p:spPr>
          <a:xfrm>
            <a:off x="323528" y="5971053"/>
            <a:ext cx="4105288" cy="781473"/>
          </a:xfrm>
          <a:prstGeom prst="rect">
            <a:avLst/>
          </a:prstGeom>
        </p:spPr>
      </p:pic>
    </p:spTree>
    <p:extLst>
      <p:ext uri="{BB962C8B-B14F-4D97-AF65-F5344CB8AC3E}">
        <p14:creationId xmlns:p14="http://schemas.microsoft.com/office/powerpoint/2010/main" val="1064906851"/>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AU"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p:cNvSpPr>
            <a:spLocks noGrp="1"/>
          </p:cNvSpPr>
          <p:nvPr>
            <p:ph type="dt" sz="half" idx="10"/>
          </p:nvPr>
        </p:nvSpPr>
        <p:spPr/>
        <p:txBody>
          <a:bodyPr/>
          <a:lstStyle/>
          <a:p>
            <a:fld id="{B1C1A491-1F27-4AD8-ABAE-D464D9C0149A}" type="datetimeFigureOut">
              <a:rPr lang="en-AU" smtClean="0">
                <a:solidFill>
                  <a:prstClr val="black">
                    <a:tint val="75000"/>
                  </a:prstClr>
                </a:solidFill>
              </a:rPr>
              <a:pPr/>
              <a:t>21/02/2019</a:t>
            </a:fld>
            <a:endParaRPr lang="en-AU">
              <a:solidFill>
                <a:prstClr val="black">
                  <a:tint val="75000"/>
                </a:prstClr>
              </a:solidFill>
            </a:endParaRPr>
          </a:p>
        </p:txBody>
      </p:sp>
      <p:sp>
        <p:nvSpPr>
          <p:cNvPr id="5" name="Footer Placeholder 4"/>
          <p:cNvSpPr>
            <a:spLocks noGrp="1"/>
          </p:cNvSpPr>
          <p:nvPr>
            <p:ph type="ftr" sz="quarter" idx="11"/>
          </p:nvPr>
        </p:nvSpPr>
        <p:spPr/>
        <p:txBody>
          <a:bodyPr/>
          <a:lstStyle/>
          <a:p>
            <a:endParaRPr lang="en-AU">
              <a:solidFill>
                <a:prstClr val="black">
                  <a:tint val="75000"/>
                </a:prstClr>
              </a:solidFill>
            </a:endParaRPr>
          </a:p>
        </p:txBody>
      </p:sp>
      <p:sp>
        <p:nvSpPr>
          <p:cNvPr id="6" name="Slide Number Placeholder 5"/>
          <p:cNvSpPr>
            <a:spLocks noGrp="1"/>
          </p:cNvSpPr>
          <p:nvPr>
            <p:ph type="sldNum" sz="quarter" idx="12"/>
          </p:nvPr>
        </p:nvSpPr>
        <p:spPr/>
        <p:txBody>
          <a:bodyPr/>
          <a:lstStyle/>
          <a:p>
            <a:fld id="{0382FFEB-0E98-4B82-8BE6-1739197D37AD}" type="slidenum">
              <a:rPr lang="en-AU" smtClean="0">
                <a:solidFill>
                  <a:prstClr val="black">
                    <a:tint val="75000"/>
                  </a:prstClr>
                </a:solidFill>
              </a:rPr>
              <a:pPr/>
              <a:t>‹#›</a:t>
            </a:fld>
            <a:endParaRPr lang="en-AU">
              <a:solidFill>
                <a:prstClr val="black">
                  <a:tint val="75000"/>
                </a:prstClr>
              </a:solidFill>
            </a:endParaRPr>
          </a:p>
        </p:txBody>
      </p:sp>
    </p:spTree>
    <p:extLst>
      <p:ext uri="{BB962C8B-B14F-4D97-AF65-F5344CB8AC3E}">
        <p14:creationId xmlns:p14="http://schemas.microsoft.com/office/powerpoint/2010/main" val="228374919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B1C1A491-1F27-4AD8-ABAE-D464D9C0149A}" type="datetimeFigureOut">
              <a:rPr lang="en-AU" smtClean="0">
                <a:solidFill>
                  <a:prstClr val="black">
                    <a:tint val="75000"/>
                  </a:prstClr>
                </a:solidFill>
              </a:rPr>
              <a:pPr/>
              <a:t>21/02/2019</a:t>
            </a:fld>
            <a:endParaRPr lang="en-AU">
              <a:solidFill>
                <a:prstClr val="black">
                  <a:tint val="75000"/>
                </a:prstClr>
              </a:solidFill>
            </a:endParaRPr>
          </a:p>
        </p:txBody>
      </p:sp>
      <p:sp>
        <p:nvSpPr>
          <p:cNvPr id="5" name="Footer Placeholder 4"/>
          <p:cNvSpPr>
            <a:spLocks noGrp="1"/>
          </p:cNvSpPr>
          <p:nvPr>
            <p:ph type="ftr" sz="quarter" idx="11"/>
          </p:nvPr>
        </p:nvSpPr>
        <p:spPr/>
        <p:txBody>
          <a:bodyPr/>
          <a:lstStyle/>
          <a:p>
            <a:endParaRPr lang="en-AU">
              <a:solidFill>
                <a:prstClr val="black">
                  <a:tint val="75000"/>
                </a:prstClr>
              </a:solidFill>
            </a:endParaRPr>
          </a:p>
        </p:txBody>
      </p:sp>
      <p:sp>
        <p:nvSpPr>
          <p:cNvPr id="6" name="Slide Number Placeholder 5"/>
          <p:cNvSpPr>
            <a:spLocks noGrp="1"/>
          </p:cNvSpPr>
          <p:nvPr>
            <p:ph type="sldNum" sz="quarter" idx="12"/>
          </p:nvPr>
        </p:nvSpPr>
        <p:spPr/>
        <p:txBody>
          <a:bodyPr/>
          <a:lstStyle/>
          <a:p>
            <a:fld id="{0382FFEB-0E98-4B82-8BE6-1739197D37AD}" type="slidenum">
              <a:rPr lang="en-AU" smtClean="0">
                <a:solidFill>
                  <a:prstClr val="black">
                    <a:tint val="75000"/>
                  </a:prstClr>
                </a:solidFill>
              </a:rPr>
              <a:pPr/>
              <a:t>‹#›</a:t>
            </a:fld>
            <a:endParaRPr lang="en-AU">
              <a:solidFill>
                <a:prstClr val="black">
                  <a:tint val="75000"/>
                </a:prstClr>
              </a:solidFill>
            </a:endParaRPr>
          </a:p>
        </p:txBody>
      </p:sp>
      <p:sp>
        <p:nvSpPr>
          <p:cNvPr id="7" name="Title 1"/>
          <p:cNvSpPr txBox="1">
            <a:spLocks/>
          </p:cNvSpPr>
          <p:nvPr userDrawn="1"/>
        </p:nvSpPr>
        <p:spPr>
          <a:xfrm>
            <a:off x="0" y="548680"/>
            <a:ext cx="9144000" cy="1944216"/>
          </a:xfrm>
          <a:prstGeom prst="rect">
            <a:avLst/>
          </a:prstGeom>
          <a:solidFill>
            <a:srgbClr val="0091B4"/>
          </a:solidFill>
        </p:spPr>
        <p:txBody>
          <a:bodyPr vert="horz" lIns="91440" tIns="45720" rIns="91440" bIns="45720" rtlCol="0" anchor="ctr">
            <a:normAutofit/>
          </a:bodyPr>
          <a:lstStyle>
            <a:lvl1pPr algn="ctr" defTabSz="914400" rtl="0" eaLnBrk="1" latinLnBrk="0" hangingPunct="1">
              <a:spcBef>
                <a:spcPct val="0"/>
              </a:spcBef>
              <a:buNone/>
              <a:defRPr sz="4400" b="1" kern="1200">
                <a:solidFill>
                  <a:schemeClr val="bg1"/>
                </a:solidFill>
                <a:latin typeface="Arial" pitchFamily="34" charset="0"/>
                <a:ea typeface="+mj-ea"/>
                <a:cs typeface="Arial" pitchFamily="34" charset="0"/>
              </a:defRPr>
            </a:lvl1pPr>
          </a:lstStyle>
          <a:p>
            <a:r>
              <a:rPr lang="en-US">
                <a:solidFill>
                  <a:prstClr val="white"/>
                </a:solidFill>
              </a:rPr>
              <a:t>Click to edit Master title style</a:t>
            </a:r>
            <a:endParaRPr lang="en-AU" dirty="0">
              <a:solidFill>
                <a:prstClr val="white"/>
              </a:solidFill>
            </a:endParaRPr>
          </a:p>
        </p:txBody>
      </p:sp>
      <p:sp>
        <p:nvSpPr>
          <p:cNvPr id="8" name="Subtitle 2"/>
          <p:cNvSpPr>
            <a:spLocks noGrp="1"/>
          </p:cNvSpPr>
          <p:nvPr>
            <p:ph type="subTitle" idx="13"/>
          </p:nvPr>
        </p:nvSpPr>
        <p:spPr>
          <a:xfrm>
            <a:off x="1371600" y="2636912"/>
            <a:ext cx="6400800" cy="1872208"/>
          </a:xfrm>
        </p:spPr>
        <p:txBody>
          <a:bodyPr/>
          <a:lstStyle>
            <a:lvl1pPr marL="0" indent="0" algn="ctr">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AU" dirty="0"/>
          </a:p>
        </p:txBody>
      </p:sp>
    </p:spTree>
    <p:extLst>
      <p:ext uri="{BB962C8B-B14F-4D97-AF65-F5344CB8AC3E}">
        <p14:creationId xmlns:p14="http://schemas.microsoft.com/office/powerpoint/2010/main" val="321602789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AU"/>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Date Placeholder 4"/>
          <p:cNvSpPr>
            <a:spLocks noGrp="1"/>
          </p:cNvSpPr>
          <p:nvPr>
            <p:ph type="dt" sz="half" idx="10"/>
          </p:nvPr>
        </p:nvSpPr>
        <p:spPr/>
        <p:txBody>
          <a:bodyPr/>
          <a:lstStyle/>
          <a:p>
            <a:fld id="{B1C1A491-1F27-4AD8-ABAE-D464D9C0149A}" type="datetimeFigureOut">
              <a:rPr lang="en-AU" smtClean="0">
                <a:solidFill>
                  <a:prstClr val="black">
                    <a:tint val="75000"/>
                  </a:prstClr>
                </a:solidFill>
              </a:rPr>
              <a:pPr/>
              <a:t>21/02/2019</a:t>
            </a:fld>
            <a:endParaRPr lang="en-AU">
              <a:solidFill>
                <a:prstClr val="black">
                  <a:tint val="75000"/>
                </a:prstClr>
              </a:solidFill>
            </a:endParaRPr>
          </a:p>
        </p:txBody>
      </p:sp>
      <p:sp>
        <p:nvSpPr>
          <p:cNvPr id="6" name="Footer Placeholder 5"/>
          <p:cNvSpPr>
            <a:spLocks noGrp="1"/>
          </p:cNvSpPr>
          <p:nvPr>
            <p:ph type="ftr" sz="quarter" idx="11"/>
          </p:nvPr>
        </p:nvSpPr>
        <p:spPr/>
        <p:txBody>
          <a:bodyPr/>
          <a:lstStyle/>
          <a:p>
            <a:endParaRPr lang="en-AU">
              <a:solidFill>
                <a:prstClr val="black">
                  <a:tint val="75000"/>
                </a:prstClr>
              </a:solidFill>
            </a:endParaRPr>
          </a:p>
        </p:txBody>
      </p:sp>
      <p:sp>
        <p:nvSpPr>
          <p:cNvPr id="7" name="Slide Number Placeholder 6"/>
          <p:cNvSpPr>
            <a:spLocks noGrp="1"/>
          </p:cNvSpPr>
          <p:nvPr>
            <p:ph type="sldNum" sz="quarter" idx="12"/>
          </p:nvPr>
        </p:nvSpPr>
        <p:spPr/>
        <p:txBody>
          <a:bodyPr/>
          <a:lstStyle/>
          <a:p>
            <a:fld id="{0382FFEB-0E98-4B82-8BE6-1739197D37AD}" type="slidenum">
              <a:rPr lang="en-AU" smtClean="0">
                <a:solidFill>
                  <a:prstClr val="black">
                    <a:tint val="75000"/>
                  </a:prstClr>
                </a:solidFill>
              </a:rPr>
              <a:pPr/>
              <a:t>‹#›</a:t>
            </a:fld>
            <a:endParaRPr lang="en-AU">
              <a:solidFill>
                <a:prstClr val="black">
                  <a:tint val="75000"/>
                </a:prstClr>
              </a:solidFill>
            </a:endParaRPr>
          </a:p>
        </p:txBody>
      </p:sp>
    </p:spTree>
    <p:extLst>
      <p:ext uri="{BB962C8B-B14F-4D97-AF65-F5344CB8AC3E}">
        <p14:creationId xmlns:p14="http://schemas.microsoft.com/office/powerpoint/2010/main" val="177403741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AU"/>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7" name="Date Placeholder 6"/>
          <p:cNvSpPr>
            <a:spLocks noGrp="1"/>
          </p:cNvSpPr>
          <p:nvPr>
            <p:ph type="dt" sz="half" idx="10"/>
          </p:nvPr>
        </p:nvSpPr>
        <p:spPr/>
        <p:txBody>
          <a:bodyPr/>
          <a:lstStyle/>
          <a:p>
            <a:fld id="{B1C1A491-1F27-4AD8-ABAE-D464D9C0149A}" type="datetimeFigureOut">
              <a:rPr lang="en-AU" smtClean="0">
                <a:solidFill>
                  <a:prstClr val="black">
                    <a:tint val="75000"/>
                  </a:prstClr>
                </a:solidFill>
              </a:rPr>
              <a:pPr/>
              <a:t>21/02/2019</a:t>
            </a:fld>
            <a:endParaRPr lang="en-AU">
              <a:solidFill>
                <a:prstClr val="black">
                  <a:tint val="75000"/>
                </a:prstClr>
              </a:solidFill>
            </a:endParaRPr>
          </a:p>
        </p:txBody>
      </p:sp>
      <p:sp>
        <p:nvSpPr>
          <p:cNvPr id="8" name="Footer Placeholder 7"/>
          <p:cNvSpPr>
            <a:spLocks noGrp="1"/>
          </p:cNvSpPr>
          <p:nvPr>
            <p:ph type="ftr" sz="quarter" idx="11"/>
          </p:nvPr>
        </p:nvSpPr>
        <p:spPr/>
        <p:txBody>
          <a:bodyPr/>
          <a:lstStyle/>
          <a:p>
            <a:endParaRPr lang="en-AU">
              <a:solidFill>
                <a:prstClr val="black">
                  <a:tint val="75000"/>
                </a:prstClr>
              </a:solidFill>
            </a:endParaRPr>
          </a:p>
        </p:txBody>
      </p:sp>
      <p:sp>
        <p:nvSpPr>
          <p:cNvPr id="9" name="Slide Number Placeholder 8"/>
          <p:cNvSpPr>
            <a:spLocks noGrp="1"/>
          </p:cNvSpPr>
          <p:nvPr>
            <p:ph type="sldNum" sz="quarter" idx="12"/>
          </p:nvPr>
        </p:nvSpPr>
        <p:spPr/>
        <p:txBody>
          <a:bodyPr/>
          <a:lstStyle/>
          <a:p>
            <a:fld id="{0382FFEB-0E98-4B82-8BE6-1739197D37AD}" type="slidenum">
              <a:rPr lang="en-AU" smtClean="0">
                <a:solidFill>
                  <a:prstClr val="black">
                    <a:tint val="75000"/>
                  </a:prstClr>
                </a:solidFill>
              </a:rPr>
              <a:pPr/>
              <a:t>‹#›</a:t>
            </a:fld>
            <a:endParaRPr lang="en-AU">
              <a:solidFill>
                <a:prstClr val="black">
                  <a:tint val="75000"/>
                </a:prstClr>
              </a:solidFill>
            </a:endParaRPr>
          </a:p>
        </p:txBody>
      </p:sp>
    </p:spTree>
    <p:extLst>
      <p:ext uri="{BB962C8B-B14F-4D97-AF65-F5344CB8AC3E}">
        <p14:creationId xmlns:p14="http://schemas.microsoft.com/office/powerpoint/2010/main" val="97850679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AU"/>
          </a:p>
        </p:txBody>
      </p:sp>
      <p:sp>
        <p:nvSpPr>
          <p:cNvPr id="3" name="Date Placeholder 2"/>
          <p:cNvSpPr>
            <a:spLocks noGrp="1"/>
          </p:cNvSpPr>
          <p:nvPr>
            <p:ph type="dt" sz="half" idx="10"/>
          </p:nvPr>
        </p:nvSpPr>
        <p:spPr/>
        <p:txBody>
          <a:bodyPr/>
          <a:lstStyle/>
          <a:p>
            <a:fld id="{B1C1A491-1F27-4AD8-ABAE-D464D9C0149A}" type="datetimeFigureOut">
              <a:rPr lang="en-AU" smtClean="0">
                <a:solidFill>
                  <a:prstClr val="black">
                    <a:tint val="75000"/>
                  </a:prstClr>
                </a:solidFill>
              </a:rPr>
              <a:pPr/>
              <a:t>21/02/2019</a:t>
            </a:fld>
            <a:endParaRPr lang="en-AU">
              <a:solidFill>
                <a:prstClr val="black">
                  <a:tint val="75000"/>
                </a:prstClr>
              </a:solidFill>
            </a:endParaRPr>
          </a:p>
        </p:txBody>
      </p:sp>
      <p:sp>
        <p:nvSpPr>
          <p:cNvPr id="4" name="Footer Placeholder 3"/>
          <p:cNvSpPr>
            <a:spLocks noGrp="1"/>
          </p:cNvSpPr>
          <p:nvPr>
            <p:ph type="ftr" sz="quarter" idx="11"/>
          </p:nvPr>
        </p:nvSpPr>
        <p:spPr/>
        <p:txBody>
          <a:bodyPr/>
          <a:lstStyle/>
          <a:p>
            <a:endParaRPr lang="en-AU">
              <a:solidFill>
                <a:prstClr val="black">
                  <a:tint val="75000"/>
                </a:prstClr>
              </a:solidFill>
            </a:endParaRPr>
          </a:p>
        </p:txBody>
      </p:sp>
      <p:sp>
        <p:nvSpPr>
          <p:cNvPr id="5" name="Slide Number Placeholder 4"/>
          <p:cNvSpPr>
            <a:spLocks noGrp="1"/>
          </p:cNvSpPr>
          <p:nvPr>
            <p:ph type="sldNum" sz="quarter" idx="12"/>
          </p:nvPr>
        </p:nvSpPr>
        <p:spPr/>
        <p:txBody>
          <a:bodyPr/>
          <a:lstStyle/>
          <a:p>
            <a:fld id="{0382FFEB-0E98-4B82-8BE6-1739197D37AD}" type="slidenum">
              <a:rPr lang="en-AU" smtClean="0">
                <a:solidFill>
                  <a:prstClr val="black">
                    <a:tint val="75000"/>
                  </a:prstClr>
                </a:solidFill>
              </a:rPr>
              <a:pPr/>
              <a:t>‹#›</a:t>
            </a:fld>
            <a:endParaRPr lang="en-AU">
              <a:solidFill>
                <a:prstClr val="black">
                  <a:tint val="75000"/>
                </a:prstClr>
              </a:solidFill>
            </a:endParaRPr>
          </a:p>
        </p:txBody>
      </p:sp>
    </p:spTree>
    <p:extLst>
      <p:ext uri="{BB962C8B-B14F-4D97-AF65-F5344CB8AC3E}">
        <p14:creationId xmlns:p14="http://schemas.microsoft.com/office/powerpoint/2010/main" val="260834347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1C1A491-1F27-4AD8-ABAE-D464D9C0149A}" type="datetimeFigureOut">
              <a:rPr lang="en-AU" smtClean="0">
                <a:solidFill>
                  <a:prstClr val="black">
                    <a:tint val="75000"/>
                  </a:prstClr>
                </a:solidFill>
              </a:rPr>
              <a:pPr/>
              <a:t>21/02/2019</a:t>
            </a:fld>
            <a:endParaRPr lang="en-AU">
              <a:solidFill>
                <a:prstClr val="black">
                  <a:tint val="75000"/>
                </a:prstClr>
              </a:solidFill>
            </a:endParaRPr>
          </a:p>
        </p:txBody>
      </p:sp>
      <p:sp>
        <p:nvSpPr>
          <p:cNvPr id="3" name="Footer Placeholder 2"/>
          <p:cNvSpPr>
            <a:spLocks noGrp="1"/>
          </p:cNvSpPr>
          <p:nvPr>
            <p:ph type="ftr" sz="quarter" idx="11"/>
          </p:nvPr>
        </p:nvSpPr>
        <p:spPr/>
        <p:txBody>
          <a:bodyPr/>
          <a:lstStyle/>
          <a:p>
            <a:endParaRPr lang="en-AU">
              <a:solidFill>
                <a:prstClr val="black">
                  <a:tint val="75000"/>
                </a:prstClr>
              </a:solidFill>
            </a:endParaRPr>
          </a:p>
        </p:txBody>
      </p:sp>
      <p:sp>
        <p:nvSpPr>
          <p:cNvPr id="4" name="Slide Number Placeholder 3"/>
          <p:cNvSpPr>
            <a:spLocks noGrp="1"/>
          </p:cNvSpPr>
          <p:nvPr>
            <p:ph type="sldNum" sz="quarter" idx="12"/>
          </p:nvPr>
        </p:nvSpPr>
        <p:spPr/>
        <p:txBody>
          <a:bodyPr/>
          <a:lstStyle/>
          <a:p>
            <a:fld id="{0382FFEB-0E98-4B82-8BE6-1739197D37AD}" type="slidenum">
              <a:rPr lang="en-AU" smtClean="0">
                <a:solidFill>
                  <a:prstClr val="black">
                    <a:tint val="75000"/>
                  </a:prstClr>
                </a:solidFill>
              </a:rPr>
              <a:pPr/>
              <a:t>‹#›</a:t>
            </a:fld>
            <a:endParaRPr lang="en-AU">
              <a:solidFill>
                <a:prstClr val="black">
                  <a:tint val="75000"/>
                </a:prstClr>
              </a:solidFill>
            </a:endParaRPr>
          </a:p>
        </p:txBody>
      </p:sp>
    </p:spTree>
    <p:extLst>
      <p:ext uri="{BB962C8B-B14F-4D97-AF65-F5344CB8AC3E}">
        <p14:creationId xmlns:p14="http://schemas.microsoft.com/office/powerpoint/2010/main" val="250501555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AU"/>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1C1A491-1F27-4AD8-ABAE-D464D9C0149A}" type="datetimeFigureOut">
              <a:rPr lang="en-AU" smtClean="0">
                <a:solidFill>
                  <a:prstClr val="black">
                    <a:tint val="75000"/>
                  </a:prstClr>
                </a:solidFill>
              </a:rPr>
              <a:pPr/>
              <a:t>21/02/2019</a:t>
            </a:fld>
            <a:endParaRPr lang="en-AU">
              <a:solidFill>
                <a:prstClr val="black">
                  <a:tint val="75000"/>
                </a:prstClr>
              </a:solidFill>
            </a:endParaRPr>
          </a:p>
        </p:txBody>
      </p:sp>
      <p:sp>
        <p:nvSpPr>
          <p:cNvPr id="6" name="Footer Placeholder 5"/>
          <p:cNvSpPr>
            <a:spLocks noGrp="1"/>
          </p:cNvSpPr>
          <p:nvPr>
            <p:ph type="ftr" sz="quarter" idx="11"/>
          </p:nvPr>
        </p:nvSpPr>
        <p:spPr/>
        <p:txBody>
          <a:bodyPr/>
          <a:lstStyle/>
          <a:p>
            <a:endParaRPr lang="en-AU">
              <a:solidFill>
                <a:prstClr val="black">
                  <a:tint val="75000"/>
                </a:prstClr>
              </a:solidFill>
            </a:endParaRPr>
          </a:p>
        </p:txBody>
      </p:sp>
      <p:sp>
        <p:nvSpPr>
          <p:cNvPr id="7" name="Slide Number Placeholder 6"/>
          <p:cNvSpPr>
            <a:spLocks noGrp="1"/>
          </p:cNvSpPr>
          <p:nvPr>
            <p:ph type="sldNum" sz="quarter" idx="12"/>
          </p:nvPr>
        </p:nvSpPr>
        <p:spPr/>
        <p:txBody>
          <a:bodyPr/>
          <a:lstStyle/>
          <a:p>
            <a:fld id="{0382FFEB-0E98-4B82-8BE6-1739197D37AD}" type="slidenum">
              <a:rPr lang="en-AU" smtClean="0">
                <a:solidFill>
                  <a:prstClr val="black">
                    <a:tint val="75000"/>
                  </a:prstClr>
                </a:solidFill>
              </a:rPr>
              <a:pPr/>
              <a:t>‹#›</a:t>
            </a:fld>
            <a:endParaRPr lang="en-AU">
              <a:solidFill>
                <a:prstClr val="black">
                  <a:tint val="75000"/>
                </a:prstClr>
              </a:solidFill>
            </a:endParaRPr>
          </a:p>
        </p:txBody>
      </p:sp>
    </p:spTree>
    <p:extLst>
      <p:ext uri="{BB962C8B-B14F-4D97-AF65-F5344CB8AC3E}">
        <p14:creationId xmlns:p14="http://schemas.microsoft.com/office/powerpoint/2010/main" val="10956799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AU"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p:cNvSpPr>
            <a:spLocks noGrp="1"/>
          </p:cNvSpPr>
          <p:nvPr>
            <p:ph type="dt" sz="half" idx="10"/>
          </p:nvPr>
        </p:nvSpPr>
        <p:spPr/>
        <p:txBody>
          <a:bodyPr/>
          <a:lstStyle/>
          <a:p>
            <a:fld id="{B1C1A491-1F27-4AD8-ABAE-D464D9C0149A}" type="datetimeFigureOut">
              <a:rPr lang="en-AU" smtClean="0"/>
              <a:t>21/02/2019</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0382FFEB-0E98-4B82-8BE6-1739197D37AD}" type="slidenum">
              <a:rPr lang="en-AU" smtClean="0"/>
              <a:t>‹#›</a:t>
            </a:fld>
            <a:endParaRPr lang="en-AU"/>
          </a:p>
        </p:txBody>
      </p:sp>
    </p:spTree>
    <p:extLst>
      <p:ext uri="{BB962C8B-B14F-4D97-AF65-F5344CB8AC3E}">
        <p14:creationId xmlns:p14="http://schemas.microsoft.com/office/powerpoint/2010/main" val="314260475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AU"/>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AU"/>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1C1A491-1F27-4AD8-ABAE-D464D9C0149A}" type="datetimeFigureOut">
              <a:rPr lang="en-AU" smtClean="0">
                <a:solidFill>
                  <a:prstClr val="black">
                    <a:tint val="75000"/>
                  </a:prstClr>
                </a:solidFill>
              </a:rPr>
              <a:pPr/>
              <a:t>21/02/2019</a:t>
            </a:fld>
            <a:endParaRPr lang="en-AU">
              <a:solidFill>
                <a:prstClr val="black">
                  <a:tint val="75000"/>
                </a:prstClr>
              </a:solidFill>
            </a:endParaRPr>
          </a:p>
        </p:txBody>
      </p:sp>
      <p:sp>
        <p:nvSpPr>
          <p:cNvPr id="6" name="Footer Placeholder 5"/>
          <p:cNvSpPr>
            <a:spLocks noGrp="1"/>
          </p:cNvSpPr>
          <p:nvPr>
            <p:ph type="ftr" sz="quarter" idx="11"/>
          </p:nvPr>
        </p:nvSpPr>
        <p:spPr/>
        <p:txBody>
          <a:bodyPr/>
          <a:lstStyle/>
          <a:p>
            <a:endParaRPr lang="en-AU">
              <a:solidFill>
                <a:prstClr val="black">
                  <a:tint val="75000"/>
                </a:prstClr>
              </a:solidFill>
            </a:endParaRPr>
          </a:p>
        </p:txBody>
      </p:sp>
      <p:sp>
        <p:nvSpPr>
          <p:cNvPr id="7" name="Slide Number Placeholder 6"/>
          <p:cNvSpPr>
            <a:spLocks noGrp="1"/>
          </p:cNvSpPr>
          <p:nvPr>
            <p:ph type="sldNum" sz="quarter" idx="12"/>
          </p:nvPr>
        </p:nvSpPr>
        <p:spPr/>
        <p:txBody>
          <a:bodyPr/>
          <a:lstStyle/>
          <a:p>
            <a:fld id="{0382FFEB-0E98-4B82-8BE6-1739197D37AD}" type="slidenum">
              <a:rPr lang="en-AU" smtClean="0">
                <a:solidFill>
                  <a:prstClr val="black">
                    <a:tint val="75000"/>
                  </a:prstClr>
                </a:solidFill>
              </a:rPr>
              <a:pPr/>
              <a:t>‹#›</a:t>
            </a:fld>
            <a:endParaRPr lang="en-AU">
              <a:solidFill>
                <a:prstClr val="black">
                  <a:tint val="75000"/>
                </a:prstClr>
              </a:solidFill>
            </a:endParaRPr>
          </a:p>
        </p:txBody>
      </p:sp>
    </p:spTree>
    <p:extLst>
      <p:ext uri="{BB962C8B-B14F-4D97-AF65-F5344CB8AC3E}">
        <p14:creationId xmlns:p14="http://schemas.microsoft.com/office/powerpoint/2010/main" val="306214823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AU"/>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p:cNvSpPr>
            <a:spLocks noGrp="1"/>
          </p:cNvSpPr>
          <p:nvPr>
            <p:ph type="dt" sz="half" idx="10"/>
          </p:nvPr>
        </p:nvSpPr>
        <p:spPr/>
        <p:txBody>
          <a:bodyPr/>
          <a:lstStyle/>
          <a:p>
            <a:fld id="{B1C1A491-1F27-4AD8-ABAE-D464D9C0149A}" type="datetimeFigureOut">
              <a:rPr lang="en-AU" smtClean="0">
                <a:solidFill>
                  <a:prstClr val="black">
                    <a:tint val="75000"/>
                  </a:prstClr>
                </a:solidFill>
              </a:rPr>
              <a:pPr/>
              <a:t>21/02/2019</a:t>
            </a:fld>
            <a:endParaRPr lang="en-AU">
              <a:solidFill>
                <a:prstClr val="black">
                  <a:tint val="75000"/>
                </a:prstClr>
              </a:solidFill>
            </a:endParaRPr>
          </a:p>
        </p:txBody>
      </p:sp>
      <p:sp>
        <p:nvSpPr>
          <p:cNvPr id="5" name="Footer Placeholder 4"/>
          <p:cNvSpPr>
            <a:spLocks noGrp="1"/>
          </p:cNvSpPr>
          <p:nvPr>
            <p:ph type="ftr" sz="quarter" idx="11"/>
          </p:nvPr>
        </p:nvSpPr>
        <p:spPr/>
        <p:txBody>
          <a:bodyPr/>
          <a:lstStyle/>
          <a:p>
            <a:endParaRPr lang="en-AU">
              <a:solidFill>
                <a:prstClr val="black">
                  <a:tint val="75000"/>
                </a:prstClr>
              </a:solidFill>
            </a:endParaRPr>
          </a:p>
        </p:txBody>
      </p:sp>
      <p:sp>
        <p:nvSpPr>
          <p:cNvPr id="6" name="Slide Number Placeholder 5"/>
          <p:cNvSpPr>
            <a:spLocks noGrp="1"/>
          </p:cNvSpPr>
          <p:nvPr>
            <p:ph type="sldNum" sz="quarter" idx="12"/>
          </p:nvPr>
        </p:nvSpPr>
        <p:spPr/>
        <p:txBody>
          <a:bodyPr/>
          <a:lstStyle/>
          <a:p>
            <a:fld id="{0382FFEB-0E98-4B82-8BE6-1739197D37AD}" type="slidenum">
              <a:rPr lang="en-AU" smtClean="0">
                <a:solidFill>
                  <a:prstClr val="black">
                    <a:tint val="75000"/>
                  </a:prstClr>
                </a:solidFill>
              </a:rPr>
              <a:pPr/>
              <a:t>‹#›</a:t>
            </a:fld>
            <a:endParaRPr lang="en-AU">
              <a:solidFill>
                <a:prstClr val="black">
                  <a:tint val="75000"/>
                </a:prstClr>
              </a:solidFill>
            </a:endParaRPr>
          </a:p>
        </p:txBody>
      </p:sp>
    </p:spTree>
    <p:extLst>
      <p:ext uri="{BB962C8B-B14F-4D97-AF65-F5344CB8AC3E}">
        <p14:creationId xmlns:p14="http://schemas.microsoft.com/office/powerpoint/2010/main" val="53945995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en-AU"/>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p:cNvSpPr>
            <a:spLocks noGrp="1"/>
          </p:cNvSpPr>
          <p:nvPr>
            <p:ph type="dt" sz="half" idx="10"/>
          </p:nvPr>
        </p:nvSpPr>
        <p:spPr/>
        <p:txBody>
          <a:bodyPr/>
          <a:lstStyle/>
          <a:p>
            <a:fld id="{B1C1A491-1F27-4AD8-ABAE-D464D9C0149A}" type="datetimeFigureOut">
              <a:rPr lang="en-AU" smtClean="0">
                <a:solidFill>
                  <a:prstClr val="black">
                    <a:tint val="75000"/>
                  </a:prstClr>
                </a:solidFill>
              </a:rPr>
              <a:pPr/>
              <a:t>21/02/2019</a:t>
            </a:fld>
            <a:endParaRPr lang="en-AU">
              <a:solidFill>
                <a:prstClr val="black">
                  <a:tint val="75000"/>
                </a:prstClr>
              </a:solidFill>
            </a:endParaRPr>
          </a:p>
        </p:txBody>
      </p:sp>
      <p:sp>
        <p:nvSpPr>
          <p:cNvPr id="5" name="Footer Placeholder 4"/>
          <p:cNvSpPr>
            <a:spLocks noGrp="1"/>
          </p:cNvSpPr>
          <p:nvPr>
            <p:ph type="ftr" sz="quarter" idx="11"/>
          </p:nvPr>
        </p:nvSpPr>
        <p:spPr/>
        <p:txBody>
          <a:bodyPr/>
          <a:lstStyle/>
          <a:p>
            <a:endParaRPr lang="en-AU">
              <a:solidFill>
                <a:prstClr val="black">
                  <a:tint val="75000"/>
                </a:prstClr>
              </a:solidFill>
            </a:endParaRPr>
          </a:p>
        </p:txBody>
      </p:sp>
      <p:sp>
        <p:nvSpPr>
          <p:cNvPr id="6" name="Slide Number Placeholder 5"/>
          <p:cNvSpPr>
            <a:spLocks noGrp="1"/>
          </p:cNvSpPr>
          <p:nvPr>
            <p:ph type="sldNum" sz="quarter" idx="12"/>
          </p:nvPr>
        </p:nvSpPr>
        <p:spPr/>
        <p:txBody>
          <a:bodyPr/>
          <a:lstStyle/>
          <a:p>
            <a:fld id="{0382FFEB-0E98-4B82-8BE6-1739197D37AD}" type="slidenum">
              <a:rPr lang="en-AU" smtClean="0">
                <a:solidFill>
                  <a:prstClr val="black">
                    <a:tint val="75000"/>
                  </a:prstClr>
                </a:solidFill>
              </a:rPr>
              <a:pPr/>
              <a:t>‹#›</a:t>
            </a:fld>
            <a:endParaRPr lang="en-AU">
              <a:solidFill>
                <a:prstClr val="black">
                  <a:tint val="75000"/>
                </a:prstClr>
              </a:solidFill>
            </a:endParaRPr>
          </a:p>
        </p:txBody>
      </p:sp>
    </p:spTree>
    <p:extLst>
      <p:ext uri="{BB962C8B-B14F-4D97-AF65-F5344CB8AC3E}">
        <p14:creationId xmlns:p14="http://schemas.microsoft.com/office/powerpoint/2010/main" val="3774512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B1C1A491-1F27-4AD8-ABAE-D464D9C0149A}" type="datetimeFigureOut">
              <a:rPr lang="en-AU" smtClean="0"/>
              <a:t>21/02/2019</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0382FFEB-0E98-4B82-8BE6-1739197D37AD}" type="slidenum">
              <a:rPr lang="en-AU" smtClean="0"/>
              <a:t>‹#›</a:t>
            </a:fld>
            <a:endParaRPr lang="en-AU"/>
          </a:p>
        </p:txBody>
      </p:sp>
      <p:sp>
        <p:nvSpPr>
          <p:cNvPr id="7" name="Title 1"/>
          <p:cNvSpPr txBox="1">
            <a:spLocks/>
          </p:cNvSpPr>
          <p:nvPr userDrawn="1"/>
        </p:nvSpPr>
        <p:spPr>
          <a:xfrm>
            <a:off x="0" y="548680"/>
            <a:ext cx="9144000" cy="1944216"/>
          </a:xfrm>
          <a:prstGeom prst="rect">
            <a:avLst/>
          </a:prstGeom>
          <a:solidFill>
            <a:srgbClr val="0091B4"/>
          </a:solidFill>
        </p:spPr>
        <p:txBody>
          <a:bodyPr vert="horz" lIns="91440" tIns="45720" rIns="91440" bIns="45720" rtlCol="0" anchor="ctr">
            <a:normAutofit/>
          </a:bodyPr>
          <a:lstStyle>
            <a:lvl1pPr algn="ctr" defTabSz="914400" rtl="0" eaLnBrk="1" latinLnBrk="0" hangingPunct="1">
              <a:spcBef>
                <a:spcPct val="0"/>
              </a:spcBef>
              <a:buNone/>
              <a:defRPr sz="4400" b="1" kern="1200">
                <a:solidFill>
                  <a:schemeClr val="bg1"/>
                </a:solidFill>
                <a:latin typeface="Arial" pitchFamily="34" charset="0"/>
                <a:ea typeface="+mj-ea"/>
                <a:cs typeface="Arial" pitchFamily="34" charset="0"/>
              </a:defRPr>
            </a:lvl1pPr>
          </a:lstStyle>
          <a:p>
            <a:r>
              <a:rPr lang="en-US"/>
              <a:t>Click to edit Master title style</a:t>
            </a:r>
            <a:endParaRPr lang="en-AU" dirty="0"/>
          </a:p>
        </p:txBody>
      </p:sp>
      <p:sp>
        <p:nvSpPr>
          <p:cNvPr id="8" name="Subtitle 2"/>
          <p:cNvSpPr>
            <a:spLocks noGrp="1"/>
          </p:cNvSpPr>
          <p:nvPr>
            <p:ph type="subTitle" idx="13"/>
          </p:nvPr>
        </p:nvSpPr>
        <p:spPr>
          <a:xfrm>
            <a:off x="1371600" y="2636912"/>
            <a:ext cx="6400800" cy="1872208"/>
          </a:xfrm>
        </p:spPr>
        <p:txBody>
          <a:bodyPr/>
          <a:lstStyle>
            <a:lvl1pPr marL="0" indent="0" algn="ctr">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AU" dirty="0"/>
          </a:p>
        </p:txBody>
      </p:sp>
    </p:spTree>
    <p:extLst>
      <p:ext uri="{BB962C8B-B14F-4D97-AF65-F5344CB8AC3E}">
        <p14:creationId xmlns:p14="http://schemas.microsoft.com/office/powerpoint/2010/main" val="19328643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AU"/>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Date Placeholder 4"/>
          <p:cNvSpPr>
            <a:spLocks noGrp="1"/>
          </p:cNvSpPr>
          <p:nvPr>
            <p:ph type="dt" sz="half" idx="10"/>
          </p:nvPr>
        </p:nvSpPr>
        <p:spPr/>
        <p:txBody>
          <a:bodyPr/>
          <a:lstStyle/>
          <a:p>
            <a:fld id="{B1C1A491-1F27-4AD8-ABAE-D464D9C0149A}" type="datetimeFigureOut">
              <a:rPr lang="en-AU" smtClean="0"/>
              <a:t>21/02/2019</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0382FFEB-0E98-4B82-8BE6-1739197D37AD}" type="slidenum">
              <a:rPr lang="en-AU" smtClean="0"/>
              <a:t>‹#›</a:t>
            </a:fld>
            <a:endParaRPr lang="en-AU"/>
          </a:p>
        </p:txBody>
      </p:sp>
    </p:spTree>
    <p:extLst>
      <p:ext uri="{BB962C8B-B14F-4D97-AF65-F5344CB8AC3E}">
        <p14:creationId xmlns:p14="http://schemas.microsoft.com/office/powerpoint/2010/main" val="22575834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AU"/>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7" name="Date Placeholder 6"/>
          <p:cNvSpPr>
            <a:spLocks noGrp="1"/>
          </p:cNvSpPr>
          <p:nvPr>
            <p:ph type="dt" sz="half" idx="10"/>
          </p:nvPr>
        </p:nvSpPr>
        <p:spPr/>
        <p:txBody>
          <a:bodyPr/>
          <a:lstStyle/>
          <a:p>
            <a:fld id="{B1C1A491-1F27-4AD8-ABAE-D464D9C0149A}" type="datetimeFigureOut">
              <a:rPr lang="en-AU" smtClean="0"/>
              <a:t>21/02/2019</a:t>
            </a:fld>
            <a:endParaRPr lang="en-AU"/>
          </a:p>
        </p:txBody>
      </p:sp>
      <p:sp>
        <p:nvSpPr>
          <p:cNvPr id="8" name="Footer Placeholder 7"/>
          <p:cNvSpPr>
            <a:spLocks noGrp="1"/>
          </p:cNvSpPr>
          <p:nvPr>
            <p:ph type="ftr" sz="quarter" idx="11"/>
          </p:nvPr>
        </p:nvSpPr>
        <p:spPr/>
        <p:txBody>
          <a:bodyPr/>
          <a:lstStyle/>
          <a:p>
            <a:endParaRPr lang="en-AU"/>
          </a:p>
        </p:txBody>
      </p:sp>
      <p:sp>
        <p:nvSpPr>
          <p:cNvPr id="9" name="Slide Number Placeholder 8"/>
          <p:cNvSpPr>
            <a:spLocks noGrp="1"/>
          </p:cNvSpPr>
          <p:nvPr>
            <p:ph type="sldNum" sz="quarter" idx="12"/>
          </p:nvPr>
        </p:nvSpPr>
        <p:spPr/>
        <p:txBody>
          <a:bodyPr/>
          <a:lstStyle/>
          <a:p>
            <a:fld id="{0382FFEB-0E98-4B82-8BE6-1739197D37AD}" type="slidenum">
              <a:rPr lang="en-AU" smtClean="0"/>
              <a:t>‹#›</a:t>
            </a:fld>
            <a:endParaRPr lang="en-AU"/>
          </a:p>
        </p:txBody>
      </p:sp>
    </p:spTree>
    <p:extLst>
      <p:ext uri="{BB962C8B-B14F-4D97-AF65-F5344CB8AC3E}">
        <p14:creationId xmlns:p14="http://schemas.microsoft.com/office/powerpoint/2010/main" val="197161544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AU"/>
          </a:p>
        </p:txBody>
      </p:sp>
      <p:sp>
        <p:nvSpPr>
          <p:cNvPr id="3" name="Date Placeholder 2"/>
          <p:cNvSpPr>
            <a:spLocks noGrp="1"/>
          </p:cNvSpPr>
          <p:nvPr>
            <p:ph type="dt" sz="half" idx="10"/>
          </p:nvPr>
        </p:nvSpPr>
        <p:spPr/>
        <p:txBody>
          <a:bodyPr/>
          <a:lstStyle/>
          <a:p>
            <a:fld id="{B1C1A491-1F27-4AD8-ABAE-D464D9C0149A}" type="datetimeFigureOut">
              <a:rPr lang="en-AU" smtClean="0"/>
              <a:t>21/02/2019</a:t>
            </a:fld>
            <a:endParaRPr lang="en-AU"/>
          </a:p>
        </p:txBody>
      </p:sp>
      <p:sp>
        <p:nvSpPr>
          <p:cNvPr id="4" name="Footer Placeholder 3"/>
          <p:cNvSpPr>
            <a:spLocks noGrp="1"/>
          </p:cNvSpPr>
          <p:nvPr>
            <p:ph type="ftr" sz="quarter" idx="11"/>
          </p:nvPr>
        </p:nvSpPr>
        <p:spPr/>
        <p:txBody>
          <a:bodyPr/>
          <a:lstStyle/>
          <a:p>
            <a:endParaRPr lang="en-AU"/>
          </a:p>
        </p:txBody>
      </p:sp>
      <p:sp>
        <p:nvSpPr>
          <p:cNvPr id="5" name="Slide Number Placeholder 4"/>
          <p:cNvSpPr>
            <a:spLocks noGrp="1"/>
          </p:cNvSpPr>
          <p:nvPr>
            <p:ph type="sldNum" sz="quarter" idx="12"/>
          </p:nvPr>
        </p:nvSpPr>
        <p:spPr/>
        <p:txBody>
          <a:bodyPr/>
          <a:lstStyle/>
          <a:p>
            <a:fld id="{0382FFEB-0E98-4B82-8BE6-1739197D37AD}" type="slidenum">
              <a:rPr lang="en-AU" smtClean="0"/>
              <a:t>‹#›</a:t>
            </a:fld>
            <a:endParaRPr lang="en-AU"/>
          </a:p>
        </p:txBody>
      </p:sp>
    </p:spTree>
    <p:extLst>
      <p:ext uri="{BB962C8B-B14F-4D97-AF65-F5344CB8AC3E}">
        <p14:creationId xmlns:p14="http://schemas.microsoft.com/office/powerpoint/2010/main" val="427716680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1C1A491-1F27-4AD8-ABAE-D464D9C0149A}" type="datetimeFigureOut">
              <a:rPr lang="en-AU" smtClean="0"/>
              <a:t>21/02/2019</a:t>
            </a:fld>
            <a:endParaRPr lang="en-AU"/>
          </a:p>
        </p:txBody>
      </p:sp>
      <p:sp>
        <p:nvSpPr>
          <p:cNvPr id="3" name="Footer Placeholder 2"/>
          <p:cNvSpPr>
            <a:spLocks noGrp="1"/>
          </p:cNvSpPr>
          <p:nvPr>
            <p:ph type="ftr" sz="quarter" idx="11"/>
          </p:nvPr>
        </p:nvSpPr>
        <p:spPr/>
        <p:txBody>
          <a:bodyPr/>
          <a:lstStyle/>
          <a:p>
            <a:endParaRPr lang="en-AU"/>
          </a:p>
        </p:txBody>
      </p:sp>
      <p:sp>
        <p:nvSpPr>
          <p:cNvPr id="4" name="Slide Number Placeholder 3"/>
          <p:cNvSpPr>
            <a:spLocks noGrp="1"/>
          </p:cNvSpPr>
          <p:nvPr>
            <p:ph type="sldNum" sz="quarter" idx="12"/>
          </p:nvPr>
        </p:nvSpPr>
        <p:spPr/>
        <p:txBody>
          <a:bodyPr/>
          <a:lstStyle/>
          <a:p>
            <a:fld id="{0382FFEB-0E98-4B82-8BE6-1739197D37AD}" type="slidenum">
              <a:rPr lang="en-AU" smtClean="0"/>
              <a:t>‹#›</a:t>
            </a:fld>
            <a:endParaRPr lang="en-AU"/>
          </a:p>
        </p:txBody>
      </p:sp>
    </p:spTree>
    <p:extLst>
      <p:ext uri="{BB962C8B-B14F-4D97-AF65-F5344CB8AC3E}">
        <p14:creationId xmlns:p14="http://schemas.microsoft.com/office/powerpoint/2010/main" val="280722570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AU"/>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1C1A491-1F27-4AD8-ABAE-D464D9C0149A}" type="datetimeFigureOut">
              <a:rPr lang="en-AU" smtClean="0"/>
              <a:t>21/02/2019</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0382FFEB-0E98-4B82-8BE6-1739197D37AD}" type="slidenum">
              <a:rPr lang="en-AU" smtClean="0"/>
              <a:t>‹#›</a:t>
            </a:fld>
            <a:endParaRPr lang="en-AU"/>
          </a:p>
        </p:txBody>
      </p:sp>
    </p:spTree>
    <p:extLst>
      <p:ext uri="{BB962C8B-B14F-4D97-AF65-F5344CB8AC3E}">
        <p14:creationId xmlns:p14="http://schemas.microsoft.com/office/powerpoint/2010/main" val="30924946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AU"/>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AU"/>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1C1A491-1F27-4AD8-ABAE-D464D9C0149A}" type="datetimeFigureOut">
              <a:rPr lang="en-AU" smtClean="0"/>
              <a:t>21/02/2019</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0382FFEB-0E98-4B82-8BE6-1739197D37AD}" type="slidenum">
              <a:rPr lang="en-AU" smtClean="0"/>
              <a:t>‹#›</a:t>
            </a:fld>
            <a:endParaRPr lang="en-AU"/>
          </a:p>
        </p:txBody>
      </p:sp>
    </p:spTree>
    <p:extLst>
      <p:ext uri="{BB962C8B-B14F-4D97-AF65-F5344CB8AC3E}">
        <p14:creationId xmlns:p14="http://schemas.microsoft.com/office/powerpoint/2010/main" val="137626658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endParaRPr lang="en-AU" dirty="0"/>
          </a:p>
        </p:txBody>
      </p:sp>
      <p:sp>
        <p:nvSpPr>
          <p:cNvPr id="3" name="Text Placeholder 2"/>
          <p:cNvSpPr>
            <a:spLocks noGrp="1"/>
          </p:cNvSpPr>
          <p:nvPr>
            <p:ph type="body" idx="1"/>
          </p:nvPr>
        </p:nvSpPr>
        <p:spPr>
          <a:xfrm>
            <a:off x="457200" y="1600201"/>
            <a:ext cx="8229600" cy="433228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1C1A491-1F27-4AD8-ABAE-D464D9C0149A}" type="datetimeFigureOut">
              <a:rPr lang="en-AU" smtClean="0"/>
              <a:t>21/02/2019</a:t>
            </a:fld>
            <a:endParaRPr lang="en-AU"/>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AU"/>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382FFEB-0E98-4B82-8BE6-1739197D37AD}" type="slidenum">
              <a:rPr lang="en-AU" smtClean="0"/>
              <a:t>‹#›</a:t>
            </a:fld>
            <a:endParaRPr lang="en-AU"/>
          </a:p>
        </p:txBody>
      </p:sp>
      <p:pic>
        <p:nvPicPr>
          <p:cNvPr id="7" name="Picture 6" descr="HEA 25198 Live Lighter Powerpoint_PAGE2"/>
          <p:cNvPicPr>
            <a:picLocks noChangeAspect="1" noChangeArrowheads="1"/>
          </p:cNvPicPr>
          <p:nvPr userDrawn="1"/>
        </p:nvPicPr>
        <p:blipFill>
          <a:blip r:embed="rId13" cstate="print">
            <a:extLst>
              <a:ext uri="{28A0092B-C50C-407E-A947-70E740481C1C}">
                <a14:useLocalDpi xmlns:a14="http://schemas.microsoft.com/office/drawing/2010/main" val="0"/>
              </a:ext>
            </a:extLst>
          </a:blip>
          <a:srcRect/>
          <a:stretch>
            <a:fillRect/>
          </a:stretch>
        </p:blipFill>
        <p:spPr bwMode="auto">
          <a:xfrm>
            <a:off x="1588" y="5932488"/>
            <a:ext cx="9140825" cy="933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6221315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spcBef>
          <a:spcPct val="0"/>
        </a:spcBef>
        <a:buNone/>
        <a:defRPr sz="4400" b="1" kern="1200">
          <a:solidFill>
            <a:srgbClr val="0091B4"/>
          </a:solidFill>
          <a:latin typeface="Arial" pitchFamily="34" charset="0"/>
          <a:ea typeface="+mj-ea"/>
          <a:cs typeface="Arial" pitchFamily="34" charset="0"/>
        </a:defRPr>
      </a:lvl1pPr>
    </p:titleStyle>
    <p:bodyStyle>
      <a:lvl1pPr marL="342900" indent="-342900" algn="l" defTabSz="914400" rtl="0" eaLnBrk="1" latinLnBrk="0" hangingPunct="1">
        <a:spcBef>
          <a:spcPct val="20000"/>
        </a:spcBef>
        <a:buClr>
          <a:srgbClr val="0091B4"/>
        </a:buClr>
        <a:buSzPct val="50000"/>
        <a:buFont typeface="Arial" pitchFamily="34" charset="0"/>
        <a:buChar char="▲"/>
        <a:defRPr sz="3200" kern="1200">
          <a:solidFill>
            <a:schemeClr val="tx1"/>
          </a:solidFill>
          <a:latin typeface="Arial" pitchFamily="34" charset="0"/>
          <a:ea typeface="+mn-ea"/>
          <a:cs typeface="Arial" pitchFamily="34" charset="0"/>
        </a:defRPr>
      </a:lvl1pPr>
      <a:lvl2pPr marL="742950" indent="-285750" algn="l" defTabSz="914400" rtl="0" eaLnBrk="1" latinLnBrk="0" hangingPunct="1">
        <a:spcBef>
          <a:spcPct val="20000"/>
        </a:spcBef>
        <a:buClr>
          <a:srgbClr val="0091B4"/>
        </a:buClr>
        <a:buSzPct val="50000"/>
        <a:buFont typeface="Arial" pitchFamily="34" charset="0"/>
        <a:buChar char="▲"/>
        <a:defRPr sz="2800" kern="1200">
          <a:solidFill>
            <a:schemeClr val="tx1"/>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endParaRPr lang="en-AU" dirty="0"/>
          </a:p>
        </p:txBody>
      </p:sp>
      <p:sp>
        <p:nvSpPr>
          <p:cNvPr id="3" name="Text Placeholder 2"/>
          <p:cNvSpPr>
            <a:spLocks noGrp="1"/>
          </p:cNvSpPr>
          <p:nvPr>
            <p:ph type="body" idx="1"/>
          </p:nvPr>
        </p:nvSpPr>
        <p:spPr>
          <a:xfrm>
            <a:off x="457200" y="1600201"/>
            <a:ext cx="8229600" cy="433228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1C1A491-1F27-4AD8-ABAE-D464D9C0149A}" type="datetimeFigureOut">
              <a:rPr lang="en-AU" smtClean="0">
                <a:solidFill>
                  <a:prstClr val="black">
                    <a:tint val="75000"/>
                  </a:prstClr>
                </a:solidFill>
              </a:rPr>
              <a:pPr/>
              <a:t>21/02/2019</a:t>
            </a:fld>
            <a:endParaRPr lang="en-AU">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AU">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382FFEB-0E98-4B82-8BE6-1739197D37AD}" type="slidenum">
              <a:rPr lang="en-AU" smtClean="0">
                <a:solidFill>
                  <a:prstClr val="black">
                    <a:tint val="75000"/>
                  </a:prstClr>
                </a:solidFill>
              </a:rPr>
              <a:pPr/>
              <a:t>‹#›</a:t>
            </a:fld>
            <a:endParaRPr lang="en-AU">
              <a:solidFill>
                <a:prstClr val="black">
                  <a:tint val="75000"/>
                </a:prstClr>
              </a:solidFill>
            </a:endParaRPr>
          </a:p>
        </p:txBody>
      </p:sp>
      <p:pic>
        <p:nvPicPr>
          <p:cNvPr id="7" name="Picture 6" descr="HEA 25198 Live Lighter Powerpoint_PAGE2"/>
          <p:cNvPicPr>
            <a:picLocks noChangeAspect="1" noChangeArrowheads="1"/>
          </p:cNvPicPr>
          <p:nvPr userDrawn="1"/>
        </p:nvPicPr>
        <p:blipFill>
          <a:blip r:embed="rId13" cstate="print">
            <a:extLst>
              <a:ext uri="{28A0092B-C50C-407E-A947-70E740481C1C}">
                <a14:useLocalDpi xmlns:a14="http://schemas.microsoft.com/office/drawing/2010/main" val="0"/>
              </a:ext>
            </a:extLst>
          </a:blip>
          <a:srcRect/>
          <a:stretch>
            <a:fillRect/>
          </a:stretch>
        </p:blipFill>
        <p:spPr bwMode="auto">
          <a:xfrm>
            <a:off x="1588" y="5932488"/>
            <a:ext cx="9140825" cy="933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1162382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spcBef>
          <a:spcPct val="0"/>
        </a:spcBef>
        <a:buNone/>
        <a:defRPr sz="4400" b="1" kern="1200">
          <a:solidFill>
            <a:srgbClr val="0091B4"/>
          </a:solidFill>
          <a:latin typeface="Arial" pitchFamily="34" charset="0"/>
          <a:ea typeface="+mj-ea"/>
          <a:cs typeface="Arial" pitchFamily="34" charset="0"/>
        </a:defRPr>
      </a:lvl1pPr>
    </p:titleStyle>
    <p:bodyStyle>
      <a:lvl1pPr marL="342900" indent="-342900" algn="l" defTabSz="914400" rtl="0" eaLnBrk="1" latinLnBrk="0" hangingPunct="1">
        <a:spcBef>
          <a:spcPct val="20000"/>
        </a:spcBef>
        <a:buClr>
          <a:srgbClr val="0091B4"/>
        </a:buClr>
        <a:buSzPct val="50000"/>
        <a:buFont typeface="Arial" pitchFamily="34" charset="0"/>
        <a:buChar char="▲"/>
        <a:defRPr sz="3200" kern="1200">
          <a:solidFill>
            <a:schemeClr val="tx1"/>
          </a:solidFill>
          <a:latin typeface="Arial" pitchFamily="34" charset="0"/>
          <a:ea typeface="+mn-ea"/>
          <a:cs typeface="Arial" pitchFamily="34" charset="0"/>
        </a:defRPr>
      </a:lvl1pPr>
      <a:lvl2pPr marL="742950" indent="-285750" algn="l" defTabSz="914400" rtl="0" eaLnBrk="1" latinLnBrk="0" hangingPunct="1">
        <a:spcBef>
          <a:spcPct val="20000"/>
        </a:spcBef>
        <a:buClr>
          <a:srgbClr val="0091B4"/>
        </a:buClr>
        <a:buSzPct val="50000"/>
        <a:buFont typeface="Arial" pitchFamily="34" charset="0"/>
        <a:buChar char="▲"/>
        <a:defRPr sz="2800" kern="1200">
          <a:solidFill>
            <a:schemeClr val="tx1"/>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14.emf"/><Relationship Id="rId7" Type="http://schemas.openxmlformats.org/officeDocument/2006/relationships/image" Target="../media/image18.emf"/><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17.emf"/><Relationship Id="rId5" Type="http://schemas.openxmlformats.org/officeDocument/2006/relationships/image" Target="../media/image16.emf"/><Relationship Id="rId4" Type="http://schemas.openxmlformats.org/officeDocument/2006/relationships/image" Target="../media/image15.emf"/></Relationships>
</file>

<file path=ppt/slides/_rels/slide11.xml.rels><?xml version="1.0" encoding="UTF-8" standalone="yes"?>
<Relationships xmlns="http://schemas.openxmlformats.org/package/2006/relationships"><Relationship Id="rId3" Type="http://schemas.openxmlformats.org/officeDocument/2006/relationships/image" Target="../media/image19.jpeg"/><Relationship Id="rId7" Type="http://schemas.openxmlformats.org/officeDocument/2006/relationships/image" Target="../media/image23.png"/><Relationship Id="rId2" Type="http://schemas.openxmlformats.org/officeDocument/2006/relationships/notesSlide" Target="../notesSlides/notesSlide11.xml"/><Relationship Id="rId1" Type="http://schemas.openxmlformats.org/officeDocument/2006/relationships/slideLayout" Target="../slideLayouts/slideLayout4.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s>
</file>

<file path=ppt/slides/_rels/slide12.xml.rels><?xml version="1.0" encoding="UTF-8" standalone="yes"?>
<Relationships xmlns="http://schemas.openxmlformats.org/package/2006/relationships"><Relationship Id="rId3" Type="http://schemas.openxmlformats.org/officeDocument/2006/relationships/image" Target="../media/image24.png"/><Relationship Id="rId7" Type="http://schemas.openxmlformats.org/officeDocument/2006/relationships/image" Target="../media/image28.pn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png"/></Relationships>
</file>

<file path=ppt/slides/_rels/slide1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3.xml"/><Relationship Id="rId1" Type="http://schemas.openxmlformats.org/officeDocument/2006/relationships/slideLayout" Target="../slideLayouts/slideLayout4.xml"/><Relationship Id="rId4" Type="http://schemas.openxmlformats.org/officeDocument/2006/relationships/image" Target="../media/image30.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hyperlink" Target="http://www.livelighter.com.au/" TargetMode="External"/><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hyperlink" Target="http://www.nhmrc.gov.au/guidelines-publications/n55" TargetMode="External"/><Relationship Id="rId5" Type="http://schemas.openxmlformats.org/officeDocument/2006/relationships/hyperlink" Target="http://www.eatforhealth.gov.au/" TargetMode="External"/><Relationship Id="rId4" Type="http://schemas.openxmlformats.org/officeDocument/2006/relationships/hyperlink" Target="mailto:info@livelighter.com.au" TargetMode="External"/></Relationships>
</file>

<file path=ppt/slides/_rels/slide16.xml.rels><?xml version="1.0" encoding="UTF-8" standalone="yes"?>
<Relationships xmlns="http://schemas.openxmlformats.org/package/2006/relationships"><Relationship Id="rId3" Type="http://schemas.openxmlformats.org/officeDocument/2006/relationships/image" Target="../media/image31.emf"/><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6.xml"/><Relationship Id="rId4" Type="http://schemas.openxmlformats.org/officeDocument/2006/relationships/image" Target="../media/image5.jpeg"/></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7.jpeg"/></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9.tiff"/><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8.xml"/><Relationship Id="rId1" Type="http://schemas.openxmlformats.org/officeDocument/2006/relationships/slideLayout" Target="../slideLayouts/slideLayout4.xml"/><Relationship Id="rId4" Type="http://schemas.openxmlformats.org/officeDocument/2006/relationships/image" Target="../media/image12.jpg"/></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AU" sz="5400" dirty="0" smtClean="0"/>
              <a:t>Eat Brighter </a:t>
            </a:r>
            <a:r>
              <a:rPr lang="en-AU" sz="5400" dirty="0" err="1" smtClean="0"/>
              <a:t>LiveLighter</a:t>
            </a:r>
            <a:r>
              <a:rPr lang="en-AU" sz="5400" dirty="0" smtClean="0"/>
              <a:t>®</a:t>
            </a:r>
            <a:endParaRPr lang="en-AU" sz="5400" dirty="0"/>
          </a:p>
        </p:txBody>
      </p:sp>
      <p:sp>
        <p:nvSpPr>
          <p:cNvPr id="5" name="Rectangle 4"/>
          <p:cNvSpPr/>
          <p:nvPr/>
        </p:nvSpPr>
        <p:spPr>
          <a:xfrm>
            <a:off x="107504" y="2852936"/>
            <a:ext cx="9036496" cy="1261884"/>
          </a:xfrm>
          <a:prstGeom prst="rect">
            <a:avLst/>
          </a:prstGeom>
        </p:spPr>
        <p:txBody>
          <a:bodyPr wrap="square">
            <a:spAutoFit/>
          </a:bodyPr>
          <a:lstStyle/>
          <a:p>
            <a:pPr algn="ctr"/>
            <a:r>
              <a:rPr lang="en-AU" sz="2800" dirty="0">
                <a:solidFill>
                  <a:prstClr val="black"/>
                </a:solidFill>
              </a:rPr>
              <a:t>[Insert Name and Organisation here</a:t>
            </a:r>
            <a:r>
              <a:rPr lang="en-AU" sz="2800" dirty="0" smtClean="0">
                <a:solidFill>
                  <a:prstClr val="black"/>
                </a:solidFill>
              </a:rPr>
              <a:t>]</a:t>
            </a:r>
            <a:endParaRPr lang="en-AU" sz="2400" dirty="0">
              <a:solidFill>
                <a:prstClr val="black"/>
              </a:solidFill>
            </a:endParaRPr>
          </a:p>
          <a:p>
            <a:pPr algn="ctr"/>
            <a:endParaRPr lang="en-AU" sz="2400" dirty="0">
              <a:solidFill>
                <a:prstClr val="black"/>
              </a:solidFill>
            </a:endParaRPr>
          </a:p>
          <a:p>
            <a:pPr algn="ctr"/>
            <a:r>
              <a:rPr lang="en-AU" sz="2400" dirty="0">
                <a:solidFill>
                  <a:prstClr val="black"/>
                </a:solidFill>
              </a:rPr>
              <a:t>On behalf of the </a:t>
            </a:r>
            <a:r>
              <a:rPr lang="en-AU" sz="2400" i="1" dirty="0" err="1" smtClean="0">
                <a:solidFill>
                  <a:prstClr val="black"/>
                </a:solidFill>
              </a:rPr>
              <a:t>LiveLighter</a:t>
            </a:r>
            <a:r>
              <a:rPr lang="en-AU" sz="2400" i="1" dirty="0" smtClean="0">
                <a:solidFill>
                  <a:prstClr val="black"/>
                </a:solidFill>
              </a:rPr>
              <a:t>®</a:t>
            </a:r>
            <a:r>
              <a:rPr lang="en-AU" sz="2400" dirty="0" smtClean="0">
                <a:solidFill>
                  <a:prstClr val="black"/>
                </a:solidFill>
              </a:rPr>
              <a:t> team at Cancer </a:t>
            </a:r>
            <a:r>
              <a:rPr lang="en-AU" sz="2400" dirty="0">
                <a:solidFill>
                  <a:prstClr val="black"/>
                </a:solidFill>
              </a:rPr>
              <a:t>Council WA</a:t>
            </a:r>
          </a:p>
        </p:txBody>
      </p:sp>
    </p:spTree>
    <p:extLst>
      <p:ext uri="{BB962C8B-B14F-4D97-AF65-F5344CB8AC3E}">
        <p14:creationId xmlns:p14="http://schemas.microsoft.com/office/powerpoint/2010/main" val="357754489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AU" dirty="0"/>
              <a:t>Eat Brighter with colourful foods</a:t>
            </a:r>
          </a:p>
        </p:txBody>
      </p:sp>
      <p:pic>
        <p:nvPicPr>
          <p:cNvPr id="4" name="Content Placeholder 3"/>
          <p:cNvPicPr>
            <a:picLocks noGrp="1" noChangeAspect="1"/>
          </p:cNvPicPr>
          <p:nvPr>
            <p:ph idx="1"/>
          </p:nvPr>
        </p:nvPicPr>
        <p:blipFill>
          <a:blip r:embed="rId3"/>
          <a:stretch>
            <a:fillRect/>
          </a:stretch>
        </p:blipFill>
        <p:spPr>
          <a:xfrm>
            <a:off x="1637067" y="1429224"/>
            <a:ext cx="2946835" cy="2088000"/>
          </a:xfrm>
          <a:prstGeom prst="rect">
            <a:avLst/>
          </a:prstGeom>
        </p:spPr>
      </p:pic>
      <p:pic>
        <p:nvPicPr>
          <p:cNvPr id="5" name="Picture 4"/>
          <p:cNvPicPr>
            <a:picLocks noChangeAspect="1"/>
          </p:cNvPicPr>
          <p:nvPr/>
        </p:nvPicPr>
        <p:blipFill>
          <a:blip r:embed="rId4"/>
          <a:stretch>
            <a:fillRect/>
          </a:stretch>
        </p:blipFill>
        <p:spPr>
          <a:xfrm>
            <a:off x="208805" y="3514909"/>
            <a:ext cx="2946835" cy="2088000"/>
          </a:xfrm>
          <a:prstGeom prst="rect">
            <a:avLst/>
          </a:prstGeom>
        </p:spPr>
      </p:pic>
      <p:pic>
        <p:nvPicPr>
          <p:cNvPr id="6" name="Picture 5"/>
          <p:cNvPicPr>
            <a:picLocks noChangeAspect="1"/>
          </p:cNvPicPr>
          <p:nvPr/>
        </p:nvPicPr>
        <p:blipFill>
          <a:blip r:embed="rId5"/>
          <a:stretch>
            <a:fillRect/>
          </a:stretch>
        </p:blipFill>
        <p:spPr>
          <a:xfrm>
            <a:off x="3110479" y="3514909"/>
            <a:ext cx="2946841" cy="2088000"/>
          </a:xfrm>
          <a:prstGeom prst="rect">
            <a:avLst/>
          </a:prstGeom>
        </p:spPr>
      </p:pic>
      <p:pic>
        <p:nvPicPr>
          <p:cNvPr id="7" name="Picture 6"/>
          <p:cNvPicPr>
            <a:picLocks noChangeAspect="1"/>
          </p:cNvPicPr>
          <p:nvPr/>
        </p:nvPicPr>
        <p:blipFill>
          <a:blip r:embed="rId6"/>
          <a:stretch>
            <a:fillRect/>
          </a:stretch>
        </p:blipFill>
        <p:spPr>
          <a:xfrm>
            <a:off x="4583896" y="1429224"/>
            <a:ext cx="2946836" cy="2088000"/>
          </a:xfrm>
          <a:prstGeom prst="rect">
            <a:avLst/>
          </a:prstGeom>
        </p:spPr>
      </p:pic>
      <p:pic>
        <p:nvPicPr>
          <p:cNvPr id="8" name="Picture 7"/>
          <p:cNvPicPr>
            <a:picLocks noChangeAspect="1"/>
          </p:cNvPicPr>
          <p:nvPr/>
        </p:nvPicPr>
        <p:blipFill>
          <a:blip r:embed="rId7"/>
          <a:stretch>
            <a:fillRect/>
          </a:stretch>
        </p:blipFill>
        <p:spPr>
          <a:xfrm>
            <a:off x="6012159" y="3501008"/>
            <a:ext cx="2946836" cy="2088000"/>
          </a:xfrm>
          <a:prstGeom prst="rect">
            <a:avLst/>
          </a:prstGeom>
        </p:spPr>
      </p:pic>
    </p:spTree>
    <p:extLst>
      <p:ext uri="{BB962C8B-B14F-4D97-AF65-F5344CB8AC3E}">
        <p14:creationId xmlns:p14="http://schemas.microsoft.com/office/powerpoint/2010/main" val="16756482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7"/>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ppt_x"/>
                                          </p:val>
                                        </p:tav>
                                        <p:tav tm="100000">
                                          <p:val>
                                            <p:strVal val="#ppt_x"/>
                                          </p:val>
                                        </p:tav>
                                      </p:tavLst>
                                    </p:anim>
                                    <p:anim calcmode="lin" valueType="num">
                                      <p:cBhvr additive="base">
                                        <p:cTn id="1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42" presetClass="entr" presetSubtype="0" fill="hold" nodeType="click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1000"/>
                                        <p:tgtEl>
                                          <p:spTgt spid="6"/>
                                        </p:tgtEl>
                                      </p:cBhvr>
                                    </p:animEffect>
                                    <p:anim calcmode="lin" valueType="num">
                                      <p:cBhvr>
                                        <p:cTn id="24" dur="1000" fill="hold"/>
                                        <p:tgtEl>
                                          <p:spTgt spid="6"/>
                                        </p:tgtEl>
                                        <p:attrNameLst>
                                          <p:attrName>ppt_x</p:attrName>
                                        </p:attrNameLst>
                                      </p:cBhvr>
                                      <p:tavLst>
                                        <p:tav tm="0">
                                          <p:val>
                                            <p:strVal val="#ppt_x"/>
                                          </p:val>
                                        </p:tav>
                                        <p:tav tm="100000">
                                          <p:val>
                                            <p:strVal val="#ppt_x"/>
                                          </p:val>
                                        </p:tav>
                                      </p:tavLst>
                                    </p:anim>
                                    <p:anim calcmode="lin" valueType="num">
                                      <p:cBhvr>
                                        <p:cTn id="25"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6" presetClass="entr" presetSubtype="0" fill="hold" nodeType="click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wipe(down)">
                                      <p:cBhvr>
                                        <p:cTn id="30" dur="580">
                                          <p:stCondLst>
                                            <p:cond delay="0"/>
                                          </p:stCondLst>
                                        </p:cTn>
                                        <p:tgtEl>
                                          <p:spTgt spid="8"/>
                                        </p:tgtEl>
                                      </p:cBhvr>
                                    </p:animEffect>
                                    <p:anim calcmode="lin" valueType="num">
                                      <p:cBhvr>
                                        <p:cTn id="31"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32"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33"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34"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35"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36" dur="26">
                                          <p:stCondLst>
                                            <p:cond delay="650"/>
                                          </p:stCondLst>
                                        </p:cTn>
                                        <p:tgtEl>
                                          <p:spTgt spid="8"/>
                                        </p:tgtEl>
                                      </p:cBhvr>
                                      <p:to x="100000" y="60000"/>
                                    </p:animScale>
                                    <p:animScale>
                                      <p:cBhvr>
                                        <p:cTn id="37" dur="166" decel="50000">
                                          <p:stCondLst>
                                            <p:cond delay="676"/>
                                          </p:stCondLst>
                                        </p:cTn>
                                        <p:tgtEl>
                                          <p:spTgt spid="8"/>
                                        </p:tgtEl>
                                      </p:cBhvr>
                                      <p:to x="100000" y="100000"/>
                                    </p:animScale>
                                    <p:animScale>
                                      <p:cBhvr>
                                        <p:cTn id="38" dur="26">
                                          <p:stCondLst>
                                            <p:cond delay="1312"/>
                                          </p:stCondLst>
                                        </p:cTn>
                                        <p:tgtEl>
                                          <p:spTgt spid="8"/>
                                        </p:tgtEl>
                                      </p:cBhvr>
                                      <p:to x="100000" y="80000"/>
                                    </p:animScale>
                                    <p:animScale>
                                      <p:cBhvr>
                                        <p:cTn id="39" dur="166" decel="50000">
                                          <p:stCondLst>
                                            <p:cond delay="1338"/>
                                          </p:stCondLst>
                                        </p:cTn>
                                        <p:tgtEl>
                                          <p:spTgt spid="8"/>
                                        </p:tgtEl>
                                      </p:cBhvr>
                                      <p:to x="100000" y="100000"/>
                                    </p:animScale>
                                    <p:animScale>
                                      <p:cBhvr>
                                        <p:cTn id="40" dur="26">
                                          <p:stCondLst>
                                            <p:cond delay="1642"/>
                                          </p:stCondLst>
                                        </p:cTn>
                                        <p:tgtEl>
                                          <p:spTgt spid="8"/>
                                        </p:tgtEl>
                                      </p:cBhvr>
                                      <p:to x="100000" y="90000"/>
                                    </p:animScale>
                                    <p:animScale>
                                      <p:cBhvr>
                                        <p:cTn id="41" dur="166" decel="50000">
                                          <p:stCondLst>
                                            <p:cond delay="1668"/>
                                          </p:stCondLst>
                                        </p:cTn>
                                        <p:tgtEl>
                                          <p:spTgt spid="8"/>
                                        </p:tgtEl>
                                      </p:cBhvr>
                                      <p:to x="100000" y="100000"/>
                                    </p:animScale>
                                    <p:animScale>
                                      <p:cBhvr>
                                        <p:cTn id="42" dur="26">
                                          <p:stCondLst>
                                            <p:cond delay="1808"/>
                                          </p:stCondLst>
                                        </p:cTn>
                                        <p:tgtEl>
                                          <p:spTgt spid="8"/>
                                        </p:tgtEl>
                                      </p:cBhvr>
                                      <p:to x="100000" y="95000"/>
                                    </p:animScale>
                                    <p:animScale>
                                      <p:cBhvr>
                                        <p:cTn id="43" dur="166" decel="50000">
                                          <p:stCondLst>
                                            <p:cond delay="1834"/>
                                          </p:stCondLst>
                                        </p:cTn>
                                        <p:tgtEl>
                                          <p:spTgt spid="8"/>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AU" dirty="0"/>
              <a:t>How to get enough fruit and veg</a:t>
            </a:r>
          </a:p>
        </p:txBody>
      </p:sp>
      <p:sp>
        <p:nvSpPr>
          <p:cNvPr id="12" name="Content Placeholder 11"/>
          <p:cNvSpPr>
            <a:spLocks noGrp="1"/>
          </p:cNvSpPr>
          <p:nvPr>
            <p:ph sz="half" idx="2"/>
          </p:nvPr>
        </p:nvSpPr>
        <p:spPr>
          <a:xfrm>
            <a:off x="3721722" y="1120633"/>
            <a:ext cx="5222310" cy="5116680"/>
          </a:xfrm>
        </p:spPr>
        <p:txBody>
          <a:bodyPr>
            <a:normAutofit fontScale="55000" lnSpcReduction="20000"/>
          </a:bodyPr>
          <a:lstStyle/>
          <a:p>
            <a:pPr>
              <a:lnSpc>
                <a:spcPct val="150000"/>
              </a:lnSpc>
            </a:pPr>
            <a:endParaRPr lang="en-AU" sz="700" dirty="0"/>
          </a:p>
          <a:p>
            <a:pPr>
              <a:lnSpc>
                <a:spcPct val="150000"/>
              </a:lnSpc>
            </a:pPr>
            <a:r>
              <a:rPr lang="en-AU" sz="3300" dirty="0"/>
              <a:t>Try a meat-free day once a week e.g. ‘Meatless Mondays’. </a:t>
            </a:r>
          </a:p>
          <a:p>
            <a:pPr>
              <a:lnSpc>
                <a:spcPct val="150000"/>
              </a:lnSpc>
            </a:pPr>
            <a:r>
              <a:rPr lang="en-AU" sz="3300" dirty="0"/>
              <a:t>Boost your breakfast</a:t>
            </a:r>
          </a:p>
          <a:p>
            <a:pPr lvl="1">
              <a:lnSpc>
                <a:spcPct val="150000"/>
              </a:lnSpc>
            </a:pPr>
            <a:r>
              <a:rPr lang="en-AU" sz="3300" dirty="0"/>
              <a:t>Add some avocado or tomato to toast</a:t>
            </a:r>
          </a:p>
          <a:p>
            <a:pPr lvl="1">
              <a:lnSpc>
                <a:spcPct val="150000"/>
              </a:lnSpc>
            </a:pPr>
            <a:r>
              <a:rPr lang="en-AU" sz="3300" dirty="0"/>
              <a:t>Try baked beans on toast</a:t>
            </a:r>
          </a:p>
          <a:p>
            <a:pPr>
              <a:lnSpc>
                <a:spcPct val="150000"/>
              </a:lnSpc>
            </a:pPr>
            <a:r>
              <a:rPr lang="en-AU" sz="3300" dirty="0"/>
              <a:t>Add extra veg to sauces, pizza, stir-fries and burgers</a:t>
            </a:r>
          </a:p>
          <a:p>
            <a:pPr lvl="1">
              <a:lnSpc>
                <a:spcPct val="150000"/>
              </a:lnSpc>
            </a:pPr>
            <a:r>
              <a:rPr lang="en-AU" sz="3300" dirty="0"/>
              <a:t>Sneak veg in by grating it!</a:t>
            </a:r>
          </a:p>
          <a:p>
            <a:pPr>
              <a:lnSpc>
                <a:spcPct val="150000"/>
              </a:lnSpc>
            </a:pPr>
            <a:r>
              <a:rPr lang="en-AU" sz="3300" dirty="0"/>
              <a:t>Serve a side salad or steamed veg with your meal</a:t>
            </a:r>
          </a:p>
          <a:p>
            <a:pPr>
              <a:lnSpc>
                <a:spcPct val="150000"/>
              </a:lnSpc>
            </a:pPr>
            <a:r>
              <a:rPr lang="en-AU" sz="3300" dirty="0"/>
              <a:t>Have a piece of fruit for a snack or dessert</a:t>
            </a:r>
          </a:p>
          <a:p>
            <a:pPr>
              <a:lnSpc>
                <a:spcPct val="150000"/>
              </a:lnSpc>
            </a:pPr>
            <a:r>
              <a:rPr lang="en-AU" sz="3300" dirty="0"/>
              <a:t>Dip into vegies!</a:t>
            </a:r>
          </a:p>
          <a:p>
            <a:pPr marL="0" indent="0">
              <a:lnSpc>
                <a:spcPct val="150000"/>
              </a:lnSpc>
              <a:buNone/>
            </a:pPr>
            <a:endParaRPr lang="en-AU" sz="2200" dirty="0"/>
          </a:p>
        </p:txBody>
      </p:sp>
      <p:pic>
        <p:nvPicPr>
          <p:cNvPr id="9" name="Picture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40244" y="2043047"/>
            <a:ext cx="1747605" cy="1310703"/>
          </a:xfrm>
          <a:prstGeom prst="rect">
            <a:avLst/>
          </a:prstGeom>
        </p:spPr>
      </p:pic>
      <p:pic>
        <p:nvPicPr>
          <p:cNvPr id="13" name="Picture 12"/>
          <p:cNvPicPr>
            <a:picLocks noChangeAspect="1"/>
          </p:cNvPicPr>
          <p:nvPr/>
        </p:nvPicPr>
        <p:blipFill>
          <a:blip r:embed="rId4"/>
          <a:stretch>
            <a:fillRect/>
          </a:stretch>
        </p:blipFill>
        <p:spPr>
          <a:xfrm>
            <a:off x="277448" y="3314967"/>
            <a:ext cx="1208009" cy="1480785"/>
          </a:xfrm>
          <a:prstGeom prst="rect">
            <a:avLst/>
          </a:prstGeom>
        </p:spPr>
      </p:pic>
      <p:pic>
        <p:nvPicPr>
          <p:cNvPr id="15" name="Picture 14"/>
          <p:cNvPicPr>
            <a:picLocks noChangeAspect="1"/>
          </p:cNvPicPr>
          <p:nvPr/>
        </p:nvPicPr>
        <p:blipFill>
          <a:blip r:embed="rId5"/>
          <a:stretch>
            <a:fillRect/>
          </a:stretch>
        </p:blipFill>
        <p:spPr>
          <a:xfrm>
            <a:off x="2415301" y="4010429"/>
            <a:ext cx="1018019" cy="1479801"/>
          </a:xfrm>
          <a:prstGeom prst="rect">
            <a:avLst/>
          </a:prstGeom>
        </p:spPr>
      </p:pic>
      <p:pic>
        <p:nvPicPr>
          <p:cNvPr id="17" name="Picture 16"/>
          <p:cNvPicPr>
            <a:picLocks noChangeAspect="1"/>
          </p:cNvPicPr>
          <p:nvPr/>
        </p:nvPicPr>
        <p:blipFill>
          <a:blip r:embed="rId6"/>
          <a:stretch>
            <a:fillRect/>
          </a:stretch>
        </p:blipFill>
        <p:spPr>
          <a:xfrm>
            <a:off x="244469" y="1417638"/>
            <a:ext cx="1503211" cy="1535889"/>
          </a:xfrm>
          <a:prstGeom prst="rect">
            <a:avLst/>
          </a:prstGeom>
        </p:spPr>
      </p:pic>
      <p:pic>
        <p:nvPicPr>
          <p:cNvPr id="3" name="Picture 2"/>
          <p:cNvPicPr>
            <a:picLocks noChangeAspect="1"/>
          </p:cNvPicPr>
          <p:nvPr/>
        </p:nvPicPr>
        <p:blipFill>
          <a:blip r:embed="rId7"/>
          <a:stretch>
            <a:fillRect/>
          </a:stretch>
        </p:blipFill>
        <p:spPr>
          <a:xfrm>
            <a:off x="289738" y="5192289"/>
            <a:ext cx="2014862" cy="824765"/>
          </a:xfrm>
          <a:prstGeom prst="rect">
            <a:avLst/>
          </a:prstGeom>
        </p:spPr>
      </p:pic>
    </p:spTree>
    <p:extLst>
      <p:ext uri="{BB962C8B-B14F-4D97-AF65-F5344CB8AC3E}">
        <p14:creationId xmlns:p14="http://schemas.microsoft.com/office/powerpoint/2010/main" val="256629150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AU" dirty="0"/>
              <a:t>Cost saving with fruit and veg</a:t>
            </a:r>
          </a:p>
        </p:txBody>
      </p:sp>
      <p:pic>
        <p:nvPicPr>
          <p:cNvPr id="5" name="Picture 4"/>
          <p:cNvPicPr>
            <a:picLocks noChangeAspect="1"/>
          </p:cNvPicPr>
          <p:nvPr/>
        </p:nvPicPr>
        <p:blipFill>
          <a:blip r:embed="rId3"/>
          <a:stretch>
            <a:fillRect/>
          </a:stretch>
        </p:blipFill>
        <p:spPr>
          <a:xfrm>
            <a:off x="225909" y="1809398"/>
            <a:ext cx="3770027" cy="3415200"/>
          </a:xfrm>
          <a:prstGeom prst="rect">
            <a:avLst/>
          </a:prstGeom>
        </p:spPr>
      </p:pic>
      <p:cxnSp>
        <p:nvCxnSpPr>
          <p:cNvPr id="12" name="Straight Arrow Connector 11"/>
          <p:cNvCxnSpPr/>
          <p:nvPr/>
        </p:nvCxnSpPr>
        <p:spPr>
          <a:xfrm flipH="1" flipV="1">
            <a:off x="899592" y="2276872"/>
            <a:ext cx="3117245" cy="2592288"/>
          </a:xfrm>
          <a:prstGeom prst="straightConnector1">
            <a:avLst/>
          </a:prstGeom>
          <a:ln w="38100">
            <a:solidFill>
              <a:srgbClr val="FF0000"/>
            </a:solidFill>
            <a:tailEnd type="triangle"/>
          </a:ln>
        </p:spPr>
        <p:style>
          <a:lnRef idx="1">
            <a:schemeClr val="accent2"/>
          </a:lnRef>
          <a:fillRef idx="0">
            <a:schemeClr val="accent2"/>
          </a:fillRef>
          <a:effectRef idx="0">
            <a:schemeClr val="accent2"/>
          </a:effectRef>
          <a:fontRef idx="minor">
            <a:schemeClr val="tx1"/>
          </a:fontRef>
        </p:style>
      </p:cxnSp>
      <p:cxnSp>
        <p:nvCxnSpPr>
          <p:cNvPr id="13" name="Straight Arrow Connector 12"/>
          <p:cNvCxnSpPr/>
          <p:nvPr/>
        </p:nvCxnSpPr>
        <p:spPr>
          <a:xfrm flipH="1" flipV="1">
            <a:off x="1835696" y="2798108"/>
            <a:ext cx="2181141" cy="715995"/>
          </a:xfrm>
          <a:prstGeom prst="straightConnector1">
            <a:avLst/>
          </a:prstGeom>
          <a:ln w="38100">
            <a:tailEnd type="triangle"/>
          </a:ln>
        </p:spPr>
        <p:style>
          <a:lnRef idx="1">
            <a:schemeClr val="accent6"/>
          </a:lnRef>
          <a:fillRef idx="0">
            <a:schemeClr val="accent6"/>
          </a:fillRef>
          <a:effectRef idx="0">
            <a:schemeClr val="accent6"/>
          </a:effectRef>
          <a:fontRef idx="minor">
            <a:schemeClr val="tx1"/>
          </a:fontRef>
        </p:style>
      </p:cxnSp>
      <p:sp>
        <p:nvSpPr>
          <p:cNvPr id="34" name="TextBox 33"/>
          <p:cNvSpPr txBox="1"/>
          <p:nvPr/>
        </p:nvSpPr>
        <p:spPr>
          <a:xfrm>
            <a:off x="215090" y="6526944"/>
            <a:ext cx="4081567" cy="276999"/>
          </a:xfrm>
          <a:prstGeom prst="rect">
            <a:avLst/>
          </a:prstGeom>
          <a:noFill/>
        </p:spPr>
        <p:txBody>
          <a:bodyPr wrap="none" rtlCol="0">
            <a:spAutoFit/>
          </a:bodyPr>
          <a:lstStyle/>
          <a:p>
            <a:r>
              <a:rPr lang="en-AU" sz="1200" dirty="0">
                <a:latin typeface="Arial" panose="020B0604020202020204" pitchFamily="34" charset="0"/>
                <a:cs typeface="Arial" panose="020B0604020202020204" pitchFamily="34" charset="0"/>
              </a:rPr>
              <a:t>Adapted from: </a:t>
            </a:r>
            <a:r>
              <a:rPr lang="en-AU" sz="1200" dirty="0" err="1">
                <a:latin typeface="Arial" panose="020B0604020202020204" pitchFamily="34" charset="0"/>
                <a:cs typeface="Arial" panose="020B0604020202020204" pitchFamily="34" charset="0"/>
              </a:rPr>
              <a:t>FOODCents</a:t>
            </a:r>
            <a:r>
              <a:rPr lang="en-AU" sz="1200" dirty="0">
                <a:latin typeface="Arial" panose="020B0604020202020204" pitchFamily="34" charset="0"/>
                <a:cs typeface="Arial" panose="020B0604020202020204" pitchFamily="34" charset="0"/>
              </a:rPr>
              <a:t> © Department of Health 2015</a:t>
            </a:r>
          </a:p>
        </p:txBody>
      </p:sp>
      <p:pic>
        <p:nvPicPr>
          <p:cNvPr id="14" name="Picture 13"/>
          <p:cNvPicPr>
            <a:picLocks noChangeAspect="1"/>
          </p:cNvPicPr>
          <p:nvPr/>
        </p:nvPicPr>
        <p:blipFill>
          <a:blip r:embed="rId4"/>
          <a:stretch>
            <a:fillRect/>
          </a:stretch>
        </p:blipFill>
        <p:spPr>
          <a:xfrm>
            <a:off x="889565" y="5779206"/>
            <a:ext cx="4474523" cy="530114"/>
          </a:xfrm>
          <a:prstGeom prst="rect">
            <a:avLst/>
          </a:prstGeom>
        </p:spPr>
      </p:pic>
      <p:pic>
        <p:nvPicPr>
          <p:cNvPr id="1026" name="Picture 2"/>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634"/>
          <a:stretch/>
        </p:blipFill>
        <p:spPr bwMode="auto">
          <a:xfrm>
            <a:off x="4270845" y="1387453"/>
            <a:ext cx="4261595" cy="13934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l="1025"/>
          <a:stretch/>
        </p:blipFill>
        <p:spPr bwMode="auto">
          <a:xfrm>
            <a:off x="4270846" y="2861106"/>
            <a:ext cx="4316810" cy="14234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8" name="Picture 4"/>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283968" y="4365104"/>
            <a:ext cx="4290998" cy="118735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21" name="Straight Arrow Connector 20"/>
          <p:cNvCxnSpPr/>
          <p:nvPr/>
        </p:nvCxnSpPr>
        <p:spPr>
          <a:xfrm flipH="1">
            <a:off x="2627784" y="1992037"/>
            <a:ext cx="1592489" cy="572867"/>
          </a:xfrm>
          <a:prstGeom prst="straightConnector1">
            <a:avLst/>
          </a:prstGeom>
          <a:ln w="38100">
            <a:solidFill>
              <a:srgbClr val="92D050"/>
            </a:solidFill>
            <a:tailEnd type="triangle"/>
          </a:ln>
        </p:spPr>
        <p:style>
          <a:lnRef idx="1">
            <a:schemeClr val="accent6"/>
          </a:lnRef>
          <a:fillRef idx="0">
            <a:schemeClr val="accent6"/>
          </a:fillRef>
          <a:effectRef idx="0">
            <a:schemeClr val="accent6"/>
          </a:effectRef>
          <a:fontRef idx="minor">
            <a:schemeClr val="tx1"/>
          </a:fontRef>
        </p:style>
      </p:cxnSp>
    </p:spTree>
    <p:extLst>
      <p:ext uri="{BB962C8B-B14F-4D97-AF65-F5344CB8AC3E}">
        <p14:creationId xmlns:p14="http://schemas.microsoft.com/office/powerpoint/2010/main" val="39032883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2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3"/>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02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028"/>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a:t>Cost saving with fruit and veg</a:t>
            </a:r>
          </a:p>
        </p:txBody>
      </p:sp>
      <p:pic>
        <p:nvPicPr>
          <p:cNvPr id="5" name="Content Placeholder 3"/>
          <p:cNvPicPr>
            <a:picLocks noGrp="1" noChangeAspect="1"/>
          </p:cNvPicPr>
          <p:nvPr>
            <p:ph idx="1"/>
          </p:nvPr>
        </p:nvPicPr>
        <p:blipFill>
          <a:blip r:embed="rId3"/>
          <a:stretch>
            <a:fillRect/>
          </a:stretch>
        </p:blipFill>
        <p:spPr>
          <a:xfrm>
            <a:off x="1835696" y="1484784"/>
            <a:ext cx="4772743" cy="2117276"/>
          </a:xfrm>
          <a:prstGeom prst="rect">
            <a:avLst/>
          </a:prstGeom>
        </p:spPr>
      </p:pic>
      <p:pic>
        <p:nvPicPr>
          <p:cNvPr id="6" name="Picture 5"/>
          <p:cNvPicPr>
            <a:picLocks noChangeAspect="1"/>
          </p:cNvPicPr>
          <p:nvPr/>
        </p:nvPicPr>
        <p:blipFill>
          <a:blip r:embed="rId4"/>
          <a:stretch>
            <a:fillRect/>
          </a:stretch>
        </p:blipFill>
        <p:spPr>
          <a:xfrm>
            <a:off x="2195531" y="3789040"/>
            <a:ext cx="4053072" cy="1944240"/>
          </a:xfrm>
          <a:prstGeom prst="rect">
            <a:avLst/>
          </a:prstGeom>
        </p:spPr>
      </p:pic>
    </p:spTree>
    <p:extLst>
      <p:ext uri="{BB962C8B-B14F-4D97-AF65-F5344CB8AC3E}">
        <p14:creationId xmlns:p14="http://schemas.microsoft.com/office/powerpoint/2010/main" val="11519977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80">
                                          <p:stCondLst>
                                            <p:cond delay="0"/>
                                          </p:stCondLst>
                                        </p:cTn>
                                        <p:tgtEl>
                                          <p:spTgt spid="5"/>
                                        </p:tgtEl>
                                      </p:cBhvr>
                                    </p:animEffect>
                                    <p:anim calcmode="lin" valueType="num">
                                      <p:cBhvr>
                                        <p:cTn id="8"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13" dur="26">
                                          <p:stCondLst>
                                            <p:cond delay="650"/>
                                          </p:stCondLst>
                                        </p:cTn>
                                        <p:tgtEl>
                                          <p:spTgt spid="5"/>
                                        </p:tgtEl>
                                      </p:cBhvr>
                                      <p:to x="100000" y="60000"/>
                                    </p:animScale>
                                    <p:animScale>
                                      <p:cBhvr>
                                        <p:cTn id="14" dur="166" decel="50000">
                                          <p:stCondLst>
                                            <p:cond delay="676"/>
                                          </p:stCondLst>
                                        </p:cTn>
                                        <p:tgtEl>
                                          <p:spTgt spid="5"/>
                                        </p:tgtEl>
                                      </p:cBhvr>
                                      <p:to x="100000" y="100000"/>
                                    </p:animScale>
                                    <p:animScale>
                                      <p:cBhvr>
                                        <p:cTn id="15" dur="26">
                                          <p:stCondLst>
                                            <p:cond delay="1312"/>
                                          </p:stCondLst>
                                        </p:cTn>
                                        <p:tgtEl>
                                          <p:spTgt spid="5"/>
                                        </p:tgtEl>
                                      </p:cBhvr>
                                      <p:to x="100000" y="80000"/>
                                    </p:animScale>
                                    <p:animScale>
                                      <p:cBhvr>
                                        <p:cTn id="16" dur="166" decel="50000">
                                          <p:stCondLst>
                                            <p:cond delay="1338"/>
                                          </p:stCondLst>
                                        </p:cTn>
                                        <p:tgtEl>
                                          <p:spTgt spid="5"/>
                                        </p:tgtEl>
                                      </p:cBhvr>
                                      <p:to x="100000" y="100000"/>
                                    </p:animScale>
                                    <p:animScale>
                                      <p:cBhvr>
                                        <p:cTn id="17" dur="26">
                                          <p:stCondLst>
                                            <p:cond delay="1642"/>
                                          </p:stCondLst>
                                        </p:cTn>
                                        <p:tgtEl>
                                          <p:spTgt spid="5"/>
                                        </p:tgtEl>
                                      </p:cBhvr>
                                      <p:to x="100000" y="90000"/>
                                    </p:animScale>
                                    <p:animScale>
                                      <p:cBhvr>
                                        <p:cTn id="18" dur="166" decel="50000">
                                          <p:stCondLst>
                                            <p:cond delay="1668"/>
                                          </p:stCondLst>
                                        </p:cTn>
                                        <p:tgtEl>
                                          <p:spTgt spid="5"/>
                                        </p:tgtEl>
                                      </p:cBhvr>
                                      <p:to x="100000" y="100000"/>
                                    </p:animScale>
                                    <p:animScale>
                                      <p:cBhvr>
                                        <p:cTn id="19" dur="26">
                                          <p:stCondLst>
                                            <p:cond delay="1808"/>
                                          </p:stCondLst>
                                        </p:cTn>
                                        <p:tgtEl>
                                          <p:spTgt spid="5"/>
                                        </p:tgtEl>
                                      </p:cBhvr>
                                      <p:to x="100000" y="95000"/>
                                    </p:animScale>
                                    <p:animScale>
                                      <p:cBhvr>
                                        <p:cTn id="20" dur="166" decel="50000">
                                          <p:stCondLst>
                                            <p:cond delay="1834"/>
                                          </p:stCondLst>
                                        </p:cTn>
                                        <p:tgtEl>
                                          <p:spTgt spid="5"/>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31" presetClass="entr" presetSubtype="0" fill="hold"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p:cTn id="25" dur="1000" fill="hold"/>
                                        <p:tgtEl>
                                          <p:spTgt spid="6"/>
                                        </p:tgtEl>
                                        <p:attrNameLst>
                                          <p:attrName>ppt_w</p:attrName>
                                        </p:attrNameLst>
                                      </p:cBhvr>
                                      <p:tavLst>
                                        <p:tav tm="0">
                                          <p:val>
                                            <p:fltVal val="0"/>
                                          </p:val>
                                        </p:tav>
                                        <p:tav tm="100000">
                                          <p:val>
                                            <p:strVal val="#ppt_w"/>
                                          </p:val>
                                        </p:tav>
                                      </p:tavLst>
                                    </p:anim>
                                    <p:anim calcmode="lin" valueType="num">
                                      <p:cBhvr>
                                        <p:cTn id="26" dur="1000" fill="hold"/>
                                        <p:tgtEl>
                                          <p:spTgt spid="6"/>
                                        </p:tgtEl>
                                        <p:attrNameLst>
                                          <p:attrName>ppt_h</p:attrName>
                                        </p:attrNameLst>
                                      </p:cBhvr>
                                      <p:tavLst>
                                        <p:tav tm="0">
                                          <p:val>
                                            <p:fltVal val="0"/>
                                          </p:val>
                                        </p:tav>
                                        <p:tav tm="100000">
                                          <p:val>
                                            <p:strVal val="#ppt_h"/>
                                          </p:val>
                                        </p:tav>
                                      </p:tavLst>
                                    </p:anim>
                                    <p:anim calcmode="lin" valueType="num">
                                      <p:cBhvr>
                                        <p:cTn id="27" dur="1000" fill="hold"/>
                                        <p:tgtEl>
                                          <p:spTgt spid="6"/>
                                        </p:tgtEl>
                                        <p:attrNameLst>
                                          <p:attrName>style.rotation</p:attrName>
                                        </p:attrNameLst>
                                      </p:cBhvr>
                                      <p:tavLst>
                                        <p:tav tm="0">
                                          <p:val>
                                            <p:fltVal val="90"/>
                                          </p:val>
                                        </p:tav>
                                        <p:tav tm="100000">
                                          <p:val>
                                            <p:fltVal val="0"/>
                                          </p:val>
                                        </p:tav>
                                      </p:tavLst>
                                    </p:anim>
                                    <p:animEffect transition="in" filter="fade">
                                      <p:cBhvr>
                                        <p:cTn id="28"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AU" dirty="0"/>
              <a:t>Conclusion</a:t>
            </a:r>
          </a:p>
        </p:txBody>
      </p:sp>
      <p:sp>
        <p:nvSpPr>
          <p:cNvPr id="3" name="Content Placeholder 2"/>
          <p:cNvSpPr>
            <a:spLocks noGrp="1"/>
          </p:cNvSpPr>
          <p:nvPr>
            <p:ph idx="1"/>
          </p:nvPr>
        </p:nvSpPr>
        <p:spPr>
          <a:xfrm>
            <a:off x="457200" y="1196752"/>
            <a:ext cx="8229600" cy="4553174"/>
          </a:xfrm>
        </p:spPr>
        <p:txBody>
          <a:bodyPr>
            <a:normAutofit fontScale="92500" lnSpcReduction="20000"/>
          </a:bodyPr>
          <a:lstStyle/>
          <a:p>
            <a:pPr marL="0" indent="0">
              <a:buNone/>
            </a:pPr>
            <a:endParaRPr lang="en-AU" dirty="0"/>
          </a:p>
          <a:p>
            <a:r>
              <a:rPr lang="en-AU" dirty="0"/>
              <a:t>Eating plenty of fruit and vegetables contributes to good health and protects us against a number of diseases</a:t>
            </a:r>
          </a:p>
          <a:p>
            <a:r>
              <a:rPr lang="en-AU" dirty="0"/>
              <a:t>At least 2 serves fruit and 5 serves of veg are recommended every day for good health</a:t>
            </a:r>
          </a:p>
          <a:p>
            <a:pPr lvl="0"/>
            <a:r>
              <a:rPr lang="en-AU" dirty="0"/>
              <a:t>The more colour in your meals, the more fibre, vitamins, minerals and antioxidants you will consume </a:t>
            </a:r>
          </a:p>
          <a:p>
            <a:pPr lvl="0"/>
            <a:r>
              <a:rPr lang="en-AU" dirty="0"/>
              <a:t>Healthy eating is not more expensive!</a:t>
            </a:r>
          </a:p>
          <a:p>
            <a:pPr lvl="0"/>
            <a:endParaRPr lang="en-AU" dirty="0"/>
          </a:p>
          <a:p>
            <a:endParaRPr lang="en-AU" dirty="0"/>
          </a:p>
          <a:p>
            <a:endParaRPr lang="en-AU" dirty="0"/>
          </a:p>
        </p:txBody>
      </p:sp>
    </p:spTree>
    <p:extLst>
      <p:ext uri="{BB962C8B-B14F-4D97-AF65-F5344CB8AC3E}">
        <p14:creationId xmlns:p14="http://schemas.microsoft.com/office/powerpoint/2010/main" val="362812112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a:t>How to get more information?</a:t>
            </a:r>
          </a:p>
        </p:txBody>
      </p:sp>
      <p:sp>
        <p:nvSpPr>
          <p:cNvPr id="3" name="Content Placeholder 2"/>
          <p:cNvSpPr>
            <a:spLocks noGrp="1"/>
          </p:cNvSpPr>
          <p:nvPr>
            <p:ph idx="1"/>
          </p:nvPr>
        </p:nvSpPr>
        <p:spPr/>
        <p:txBody>
          <a:bodyPr>
            <a:normAutofit lnSpcReduction="10000"/>
          </a:bodyPr>
          <a:lstStyle/>
          <a:p>
            <a:r>
              <a:rPr lang="en-AU" dirty="0"/>
              <a:t>Visit the LiveLighter website </a:t>
            </a:r>
            <a:r>
              <a:rPr lang="en-AU" dirty="0">
                <a:hlinkClick r:id="rId3"/>
              </a:rPr>
              <a:t>www.livelighter.com.au</a:t>
            </a:r>
            <a:endParaRPr lang="en-AU" dirty="0"/>
          </a:p>
          <a:p>
            <a:r>
              <a:rPr lang="en-AU" dirty="0"/>
              <a:t>Email: </a:t>
            </a:r>
            <a:r>
              <a:rPr lang="en-AU" dirty="0">
                <a:hlinkClick r:id="rId4"/>
              </a:rPr>
              <a:t>info@livelighter.com.au</a:t>
            </a:r>
            <a:endParaRPr lang="en-AU" dirty="0"/>
          </a:p>
          <a:p>
            <a:pPr marL="0" indent="0">
              <a:buNone/>
            </a:pPr>
            <a:endParaRPr lang="en-AU" dirty="0"/>
          </a:p>
          <a:p>
            <a:r>
              <a:rPr lang="en-AU" dirty="0"/>
              <a:t>Other helpful websites</a:t>
            </a:r>
          </a:p>
          <a:p>
            <a:pPr lvl="1"/>
            <a:r>
              <a:rPr lang="en-AU" dirty="0"/>
              <a:t>Eat for Health </a:t>
            </a:r>
            <a:r>
              <a:rPr lang="en-AU" dirty="0">
                <a:hlinkClick r:id="rId5"/>
              </a:rPr>
              <a:t>www.eatforhealth.gov.au</a:t>
            </a:r>
            <a:endParaRPr lang="en-AU" dirty="0"/>
          </a:p>
          <a:p>
            <a:pPr lvl="1"/>
            <a:r>
              <a:rPr lang="en-AU" dirty="0"/>
              <a:t>Australian Dietary Guidelines </a:t>
            </a:r>
            <a:r>
              <a:rPr lang="en-AU" dirty="0">
                <a:hlinkClick r:id="rId6"/>
              </a:rPr>
              <a:t>www.nhmrc.gov.au/guidelines-publications/n55</a:t>
            </a:r>
            <a:endParaRPr lang="en-AU" dirty="0"/>
          </a:p>
          <a:p>
            <a:pPr lvl="1"/>
            <a:endParaRPr lang="en-AU" dirty="0"/>
          </a:p>
          <a:p>
            <a:endParaRPr lang="en-AU" dirty="0"/>
          </a:p>
        </p:txBody>
      </p:sp>
    </p:spTree>
    <p:extLst>
      <p:ext uri="{BB962C8B-B14F-4D97-AF65-F5344CB8AC3E}">
        <p14:creationId xmlns:p14="http://schemas.microsoft.com/office/powerpoint/2010/main" val="363463689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AU" dirty="0"/>
              <a:t>Questions</a:t>
            </a:r>
          </a:p>
        </p:txBody>
      </p:sp>
      <p:pic>
        <p:nvPicPr>
          <p:cNvPr id="4" name="Content Placeholder 5"/>
          <p:cNvPicPr>
            <a:picLocks noGrp="1" noChangeAspect="1"/>
          </p:cNvPicPr>
          <p:nvPr>
            <p:ph idx="1"/>
          </p:nvPr>
        </p:nvPicPr>
        <p:blipFill>
          <a:blip r:embed="rId3"/>
          <a:stretch>
            <a:fillRect/>
          </a:stretch>
        </p:blipFill>
        <p:spPr>
          <a:xfrm>
            <a:off x="2310642" y="1600200"/>
            <a:ext cx="4522715" cy="4332288"/>
          </a:xfrm>
          <a:prstGeom prst="rect">
            <a:avLst/>
          </a:prstGeom>
        </p:spPr>
      </p:pic>
    </p:spTree>
    <p:extLst>
      <p:ext uri="{BB962C8B-B14F-4D97-AF65-F5344CB8AC3E}">
        <p14:creationId xmlns:p14="http://schemas.microsoft.com/office/powerpoint/2010/main" val="185869956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AU" dirty="0"/>
              <a:t>Eat Brighter outline</a:t>
            </a:r>
          </a:p>
        </p:txBody>
      </p:sp>
      <p:sp>
        <p:nvSpPr>
          <p:cNvPr id="3" name="Content Placeholder 2"/>
          <p:cNvSpPr>
            <a:spLocks noGrp="1"/>
          </p:cNvSpPr>
          <p:nvPr>
            <p:ph idx="1"/>
          </p:nvPr>
        </p:nvSpPr>
        <p:spPr/>
        <p:txBody>
          <a:bodyPr>
            <a:normAutofit/>
          </a:bodyPr>
          <a:lstStyle/>
          <a:p>
            <a:pPr>
              <a:lnSpc>
                <a:spcPct val="110000"/>
              </a:lnSpc>
            </a:pPr>
            <a:r>
              <a:rPr lang="en-AU" sz="3000" dirty="0"/>
              <a:t>Background information</a:t>
            </a:r>
          </a:p>
          <a:p>
            <a:pPr>
              <a:lnSpc>
                <a:spcPct val="110000"/>
              </a:lnSpc>
            </a:pPr>
            <a:r>
              <a:rPr lang="en-AU" sz="3000" dirty="0"/>
              <a:t>Why eat fruit and veg?</a:t>
            </a:r>
          </a:p>
          <a:p>
            <a:pPr>
              <a:lnSpc>
                <a:spcPct val="110000"/>
              </a:lnSpc>
            </a:pPr>
            <a:r>
              <a:rPr lang="en-AU" sz="3000" dirty="0"/>
              <a:t>How much do you need? </a:t>
            </a:r>
          </a:p>
          <a:p>
            <a:pPr>
              <a:lnSpc>
                <a:spcPct val="110000"/>
              </a:lnSpc>
            </a:pPr>
            <a:r>
              <a:rPr lang="en-AU" sz="3000" dirty="0"/>
              <a:t>How to Eat Brighter</a:t>
            </a:r>
          </a:p>
          <a:p>
            <a:pPr>
              <a:lnSpc>
                <a:spcPct val="110000"/>
              </a:lnSpc>
            </a:pPr>
            <a:r>
              <a:rPr lang="en-AU" sz="3000" dirty="0"/>
              <a:t>How to get enough fruit and veg</a:t>
            </a:r>
          </a:p>
          <a:p>
            <a:pPr>
              <a:lnSpc>
                <a:spcPct val="110000"/>
              </a:lnSpc>
            </a:pPr>
            <a:r>
              <a:rPr lang="en-AU" sz="3000" dirty="0"/>
              <a:t>Cost savings</a:t>
            </a:r>
            <a:endParaRPr lang="en-AU" dirty="0"/>
          </a:p>
        </p:txBody>
      </p:sp>
    </p:spTree>
    <p:extLst>
      <p:ext uri="{BB962C8B-B14F-4D97-AF65-F5344CB8AC3E}">
        <p14:creationId xmlns:p14="http://schemas.microsoft.com/office/powerpoint/2010/main" val="426557294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pPr algn="ctr"/>
            <a:r>
              <a:rPr lang="en-AU" dirty="0"/>
              <a:t>Background information</a:t>
            </a:r>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39494" y="1988840"/>
            <a:ext cx="6865009" cy="1854308"/>
          </a:xfrm>
          <a:prstGeom prst="rect">
            <a:avLst/>
          </a:prstGeom>
        </p:spPr>
      </p:pic>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88192" y="4005064"/>
            <a:ext cx="5767614" cy="1440160"/>
          </a:xfrm>
          <a:prstGeom prst="rect">
            <a:avLst/>
          </a:prstGeom>
        </p:spPr>
      </p:pic>
    </p:spTree>
    <p:extLst>
      <p:ext uri="{BB962C8B-B14F-4D97-AF65-F5344CB8AC3E}">
        <p14:creationId xmlns:p14="http://schemas.microsoft.com/office/powerpoint/2010/main" val="259891096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9512" y="274638"/>
            <a:ext cx="8712968" cy="1143000"/>
          </a:xfrm>
        </p:spPr>
        <p:txBody>
          <a:bodyPr>
            <a:normAutofit fontScale="90000"/>
          </a:bodyPr>
          <a:lstStyle/>
          <a:p>
            <a:pPr algn="ctr"/>
            <a:r>
              <a:rPr lang="en-AU" dirty="0"/>
              <a:t>What is Eat Brighter </a:t>
            </a:r>
            <a:r>
              <a:rPr lang="en-AU" dirty="0" err="1" smtClean="0"/>
              <a:t>LiveLighter</a:t>
            </a:r>
            <a:r>
              <a:rPr lang="en-AU" dirty="0" smtClean="0"/>
              <a:t>®?</a:t>
            </a:r>
            <a:endParaRPr lang="en-AU" dirty="0"/>
          </a:p>
        </p:txBody>
      </p:sp>
      <p:pic>
        <p:nvPicPr>
          <p:cNvPr id="5" name="Picture 4"/>
          <p:cNvPicPr>
            <a:picLocks noChangeAspect="1"/>
          </p:cNvPicPr>
          <p:nvPr/>
        </p:nvPicPr>
        <p:blipFill>
          <a:blip r:embed="rId3"/>
          <a:stretch>
            <a:fillRect/>
          </a:stretch>
        </p:blipFill>
        <p:spPr>
          <a:xfrm>
            <a:off x="1060245" y="2492896"/>
            <a:ext cx="3394073" cy="2520280"/>
          </a:xfrm>
          <a:prstGeom prst="rect">
            <a:avLst/>
          </a:prstGeom>
        </p:spPr>
      </p:pic>
      <p:pic>
        <p:nvPicPr>
          <p:cNvPr id="7" name="Picture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076056" y="1268760"/>
            <a:ext cx="3335586" cy="4360047"/>
          </a:xfrm>
          <a:prstGeom prst="rect">
            <a:avLst/>
          </a:prstGeom>
        </p:spPr>
      </p:pic>
    </p:spTree>
    <p:extLst>
      <p:ext uri="{BB962C8B-B14F-4D97-AF65-F5344CB8AC3E}">
        <p14:creationId xmlns:p14="http://schemas.microsoft.com/office/powerpoint/2010/main" val="6281689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AU" dirty="0"/>
              <a:t>Top tips to LiveLighter</a:t>
            </a:r>
          </a:p>
        </p:txBody>
      </p:sp>
      <p:sp>
        <p:nvSpPr>
          <p:cNvPr id="5" name="Content Placeholder 4"/>
          <p:cNvSpPr>
            <a:spLocks noGrp="1"/>
          </p:cNvSpPr>
          <p:nvPr>
            <p:ph sz="half" idx="1"/>
          </p:nvPr>
        </p:nvSpPr>
        <p:spPr>
          <a:xfrm>
            <a:off x="811088" y="1433981"/>
            <a:ext cx="4038600" cy="4525963"/>
          </a:xfrm>
        </p:spPr>
        <p:txBody>
          <a:bodyPr>
            <a:normAutofit/>
          </a:bodyPr>
          <a:lstStyle/>
          <a:p>
            <a:pPr marL="514350" indent="-514350">
              <a:buFont typeface="+mj-lt"/>
              <a:buAutoNum type="arabicPeriod"/>
            </a:pPr>
            <a:r>
              <a:rPr lang="en-AU" sz="2200" dirty="0"/>
              <a:t>Watch your portion size</a:t>
            </a:r>
          </a:p>
          <a:p>
            <a:pPr marL="514350" indent="-514350">
              <a:buFont typeface="+mj-lt"/>
              <a:buAutoNum type="arabicPeriod"/>
            </a:pPr>
            <a:r>
              <a:rPr lang="en-AU" sz="2200" dirty="0"/>
              <a:t>Avoid sugary drinks</a:t>
            </a:r>
          </a:p>
          <a:p>
            <a:pPr marL="514350" indent="-514350">
              <a:buFont typeface="+mj-lt"/>
              <a:buAutoNum type="arabicPeriod"/>
            </a:pPr>
            <a:r>
              <a:rPr lang="en-AU" sz="2200" dirty="0"/>
              <a:t>Sit less</a:t>
            </a:r>
          </a:p>
          <a:p>
            <a:pPr marL="514350" indent="-514350">
              <a:buFont typeface="+mj-lt"/>
              <a:buAutoNum type="arabicPeriod"/>
            </a:pPr>
            <a:r>
              <a:rPr lang="en-AU" sz="2200" dirty="0"/>
              <a:t>Cut back on salt</a:t>
            </a:r>
          </a:p>
          <a:p>
            <a:pPr marL="514350" indent="-514350">
              <a:buFont typeface="+mj-lt"/>
              <a:buAutoNum type="arabicPeriod"/>
            </a:pPr>
            <a:r>
              <a:rPr lang="en-AU" sz="2200" dirty="0"/>
              <a:t>Cut back on alcohol</a:t>
            </a:r>
          </a:p>
          <a:p>
            <a:pPr marL="514350" indent="-514350">
              <a:buFont typeface="+mj-lt"/>
              <a:buAutoNum type="arabicPeriod"/>
            </a:pPr>
            <a:r>
              <a:rPr lang="en-AU" sz="2200" dirty="0"/>
              <a:t>Watch the fats you eat</a:t>
            </a:r>
          </a:p>
          <a:p>
            <a:pPr marL="514350" indent="-514350">
              <a:buFont typeface="+mj-lt"/>
              <a:buAutoNum type="arabicPeriod"/>
            </a:pPr>
            <a:r>
              <a:rPr lang="en-AU" sz="2200" dirty="0"/>
              <a:t>Go for 2 fruit and 5 veg</a:t>
            </a:r>
          </a:p>
          <a:p>
            <a:pPr marL="514350" indent="-514350">
              <a:buFont typeface="+mj-lt"/>
              <a:buAutoNum type="arabicPeriod"/>
            </a:pPr>
            <a:r>
              <a:rPr lang="en-AU" sz="2200" dirty="0"/>
              <a:t>Cut back on sugar</a:t>
            </a:r>
          </a:p>
          <a:p>
            <a:pPr marL="514350" indent="-514350">
              <a:buFont typeface="+mj-lt"/>
              <a:buAutoNum type="arabicPeriod"/>
            </a:pPr>
            <a:r>
              <a:rPr lang="en-AU" sz="2200" dirty="0"/>
              <a:t>Choose healthy snacks</a:t>
            </a:r>
          </a:p>
          <a:p>
            <a:pPr marL="514350" indent="-514350">
              <a:buFont typeface="+mj-lt"/>
              <a:buAutoNum type="arabicPeriod"/>
            </a:pPr>
            <a:r>
              <a:rPr lang="en-AU" sz="2200" dirty="0"/>
              <a:t>Be active every day</a:t>
            </a:r>
          </a:p>
        </p:txBody>
      </p:sp>
      <p:sp>
        <p:nvSpPr>
          <p:cNvPr id="3" name="Arrow: Right 2"/>
          <p:cNvSpPr/>
          <p:nvPr/>
        </p:nvSpPr>
        <p:spPr>
          <a:xfrm rot="18695987">
            <a:off x="131490" y="4376582"/>
            <a:ext cx="808055" cy="200921"/>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2000" y="1988840"/>
            <a:ext cx="4193282" cy="2358721"/>
          </a:xfrm>
          <a:prstGeom prst="rect">
            <a:avLst/>
          </a:prstGeom>
        </p:spPr>
      </p:pic>
    </p:spTree>
    <p:extLst>
      <p:ext uri="{BB962C8B-B14F-4D97-AF65-F5344CB8AC3E}">
        <p14:creationId xmlns:p14="http://schemas.microsoft.com/office/powerpoint/2010/main" val="41712432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9" presetClass="emph" presetSubtype="0" fill="hold" nodeType="clickEffect">
                                  <p:stCondLst>
                                    <p:cond delay="0"/>
                                  </p:stCondLst>
                                  <p:childTnLst>
                                    <p:animClr clrSpc="rgb" dir="cw">
                                      <p:cBhvr override="childStyle">
                                        <p:cTn id="6" dur="500" fill="hold"/>
                                        <p:tgtEl>
                                          <p:spTgt spid="5">
                                            <p:txEl>
                                              <p:pRg st="6" end="6"/>
                                            </p:txEl>
                                          </p:spTgt>
                                        </p:tgtEl>
                                        <p:attrNameLst>
                                          <p:attrName>style.color</p:attrName>
                                        </p:attrNameLst>
                                      </p:cBhvr>
                                      <p:to>
                                        <a:schemeClr val="accent2"/>
                                      </p:to>
                                    </p:animClr>
                                    <p:animClr clrSpc="rgb" dir="cw">
                                      <p:cBhvr>
                                        <p:cTn id="7" dur="500" fill="hold"/>
                                        <p:tgtEl>
                                          <p:spTgt spid="5">
                                            <p:txEl>
                                              <p:pRg st="6" end="6"/>
                                            </p:txEl>
                                          </p:spTgt>
                                        </p:tgtEl>
                                        <p:attrNameLst>
                                          <p:attrName>fillcolor</p:attrName>
                                        </p:attrNameLst>
                                      </p:cBhvr>
                                      <p:to>
                                        <a:schemeClr val="accent2"/>
                                      </p:to>
                                    </p:animClr>
                                    <p:set>
                                      <p:cBhvr>
                                        <p:cTn id="8" dur="500" fill="hold"/>
                                        <p:tgtEl>
                                          <p:spTgt spid="5">
                                            <p:txEl>
                                              <p:pRg st="6" end="6"/>
                                            </p:txEl>
                                          </p:spTgt>
                                        </p:tgtEl>
                                        <p:attrNameLst>
                                          <p:attrName>fill.type</p:attrName>
                                        </p:attrNameLst>
                                      </p:cBhvr>
                                      <p:to>
                                        <p:strVal val="solid"/>
                                      </p:to>
                                    </p:set>
                                    <p:set>
                                      <p:cBhvr>
                                        <p:cTn id="9" dur="500" fill="hold"/>
                                        <p:tgtEl>
                                          <p:spTgt spid="5">
                                            <p:txEl>
                                              <p:pRg st="6" end="6"/>
                                            </p:txEl>
                                          </p:spTgt>
                                        </p:tgtEl>
                                        <p:attrNameLst>
                                          <p:attrName>fill.on</p:attrName>
                                        </p:attrNameLst>
                                      </p:cBhvr>
                                      <p:to>
                                        <p:strVal val="true"/>
                                      </p:to>
                                    </p:se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AU" dirty="0"/>
              <a:t>Why eat fruit and veg?</a:t>
            </a:r>
          </a:p>
        </p:txBody>
      </p:sp>
      <p:sp>
        <p:nvSpPr>
          <p:cNvPr id="5" name="Content Placeholder 4"/>
          <p:cNvSpPr>
            <a:spLocks noGrp="1"/>
          </p:cNvSpPr>
          <p:nvPr>
            <p:ph sz="half" idx="1"/>
          </p:nvPr>
        </p:nvSpPr>
        <p:spPr>
          <a:xfrm>
            <a:off x="457199" y="1600200"/>
            <a:ext cx="5600953" cy="4525963"/>
          </a:xfrm>
        </p:spPr>
        <p:txBody>
          <a:bodyPr>
            <a:normAutofit lnSpcReduction="10000"/>
          </a:bodyPr>
          <a:lstStyle/>
          <a:p>
            <a:r>
              <a:rPr lang="en-AU" sz="2500" dirty="0"/>
              <a:t>Source of vitamins, minerals, phytochemicals, antioxidants and dietary fibre </a:t>
            </a:r>
          </a:p>
          <a:p>
            <a:r>
              <a:rPr lang="en-AU" sz="2400" dirty="0"/>
              <a:t>Helps prevent:</a:t>
            </a:r>
          </a:p>
          <a:p>
            <a:pPr lvl="1"/>
            <a:r>
              <a:rPr lang="en-AU" sz="2100" dirty="0"/>
              <a:t>Heart disease</a:t>
            </a:r>
          </a:p>
          <a:p>
            <a:pPr lvl="1"/>
            <a:r>
              <a:rPr lang="en-AU" sz="2100" dirty="0"/>
              <a:t>Some cancers</a:t>
            </a:r>
          </a:p>
          <a:p>
            <a:pPr lvl="1"/>
            <a:r>
              <a:rPr lang="en-AU" sz="2100" dirty="0"/>
              <a:t>Obesity</a:t>
            </a:r>
          </a:p>
          <a:p>
            <a:pPr lvl="1"/>
            <a:r>
              <a:rPr lang="en-AU" sz="2100" dirty="0"/>
              <a:t>Constipation</a:t>
            </a:r>
          </a:p>
          <a:p>
            <a:r>
              <a:rPr lang="en-AU" sz="2400" dirty="0"/>
              <a:t>Helps to improve:</a:t>
            </a:r>
          </a:p>
          <a:p>
            <a:pPr lvl="1"/>
            <a:r>
              <a:rPr lang="en-AU" sz="2100" dirty="0"/>
              <a:t>Blood pressure &amp; blood cholesterol levels</a:t>
            </a:r>
          </a:p>
          <a:p>
            <a:pPr lvl="1"/>
            <a:r>
              <a:rPr lang="en-AU" sz="2100" dirty="0"/>
              <a:t>Diabetes control</a:t>
            </a:r>
          </a:p>
          <a:p>
            <a:pPr lvl="1">
              <a:lnSpc>
                <a:spcPct val="150000"/>
              </a:lnSpc>
            </a:pPr>
            <a:endParaRPr lang="en-AU" dirty="0"/>
          </a:p>
        </p:txBody>
      </p:sp>
      <p:pic>
        <p:nvPicPr>
          <p:cNvPr id="4" name="Content Placeholder 3"/>
          <p:cNvPicPr>
            <a:picLocks noGrp="1" noChangeAspect="1"/>
          </p:cNvPicPr>
          <p:nvPr>
            <p:ph sz="half" idx="2"/>
          </p:nvPr>
        </p:nvPicPr>
        <p:blipFill>
          <a:blip r:embed="rId3" cstate="print">
            <a:extLst>
              <a:ext uri="{28A0092B-C50C-407E-A947-70E740481C1C}">
                <a14:useLocalDpi xmlns:a14="http://schemas.microsoft.com/office/drawing/2010/main" val="0"/>
              </a:ext>
            </a:extLst>
          </a:blip>
          <a:stretch>
            <a:fillRect/>
          </a:stretch>
        </p:blipFill>
        <p:spPr>
          <a:xfrm>
            <a:off x="6058153" y="1600200"/>
            <a:ext cx="2596042" cy="3894064"/>
          </a:xfrm>
        </p:spPr>
      </p:pic>
    </p:spTree>
    <p:extLst>
      <p:ext uri="{BB962C8B-B14F-4D97-AF65-F5344CB8AC3E}">
        <p14:creationId xmlns:p14="http://schemas.microsoft.com/office/powerpoint/2010/main" val="138072936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normAutofit/>
          </a:bodyPr>
          <a:lstStyle/>
          <a:p>
            <a:pPr algn="ctr"/>
            <a:r>
              <a:rPr lang="en-AU" dirty="0"/>
              <a:t>How much do you need?</a:t>
            </a:r>
          </a:p>
        </p:txBody>
      </p:sp>
      <p:sp>
        <p:nvSpPr>
          <p:cNvPr id="3" name="Content Placeholder 2"/>
          <p:cNvSpPr>
            <a:spLocks noGrp="1"/>
          </p:cNvSpPr>
          <p:nvPr>
            <p:ph idx="1"/>
          </p:nvPr>
        </p:nvSpPr>
        <p:spPr/>
        <p:txBody>
          <a:bodyPr/>
          <a:lstStyle/>
          <a:p>
            <a:pPr marL="0" indent="0">
              <a:buNone/>
            </a:pPr>
            <a:endParaRPr lang="en-AU" sz="2400" dirty="0"/>
          </a:p>
          <a:p>
            <a:pPr marL="0" indent="0">
              <a:buNone/>
            </a:pPr>
            <a:endParaRPr lang="en-AU" sz="2400" dirty="0"/>
          </a:p>
          <a:p>
            <a:pPr marL="0" indent="0">
              <a:buNone/>
            </a:pPr>
            <a:endParaRPr lang="en-AU" sz="2400" dirty="0"/>
          </a:p>
          <a:p>
            <a:endParaRPr lang="en-AU" sz="2200" dirty="0"/>
          </a:p>
          <a:p>
            <a:endParaRPr lang="en-AU" sz="2200" dirty="0"/>
          </a:p>
          <a:p>
            <a:endParaRPr lang="en-AU" sz="2200" dirty="0"/>
          </a:p>
          <a:p>
            <a:endParaRPr lang="en-AU" sz="2200" dirty="0"/>
          </a:p>
          <a:p>
            <a:endParaRPr lang="en-AU" sz="2200" dirty="0"/>
          </a:p>
          <a:p>
            <a:r>
              <a:rPr lang="en-AU" sz="2200" dirty="0"/>
              <a:t>Recommended intake for adults is at least 2 serves of fruit and 5 serves of vegetables per day</a:t>
            </a:r>
          </a:p>
          <a:p>
            <a:endParaRPr lang="en-AU" dirty="0"/>
          </a:p>
        </p:txBody>
      </p:sp>
      <p:pic>
        <p:nvPicPr>
          <p:cNvPr id="4" name="Picture 3"/>
          <p:cNvPicPr>
            <a:picLocks noChangeAspect="1"/>
          </p:cNvPicPr>
          <p:nvPr/>
        </p:nvPicPr>
        <p:blipFill>
          <a:blip r:embed="rId3"/>
          <a:stretch>
            <a:fillRect/>
          </a:stretch>
        </p:blipFill>
        <p:spPr>
          <a:xfrm>
            <a:off x="1907704" y="1484784"/>
            <a:ext cx="5328592" cy="3102725"/>
          </a:xfrm>
          <a:prstGeom prst="rect">
            <a:avLst/>
          </a:prstGeom>
        </p:spPr>
      </p:pic>
    </p:spTree>
    <p:extLst>
      <p:ext uri="{BB962C8B-B14F-4D97-AF65-F5344CB8AC3E}">
        <p14:creationId xmlns:p14="http://schemas.microsoft.com/office/powerpoint/2010/main" val="86245413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AU" dirty="0"/>
              <a:t>What is one serve?</a:t>
            </a:r>
          </a:p>
        </p:txBody>
      </p:sp>
      <p:sp>
        <p:nvSpPr>
          <p:cNvPr id="3" name="Content Placeholder 2"/>
          <p:cNvSpPr>
            <a:spLocks noGrp="1"/>
          </p:cNvSpPr>
          <p:nvPr>
            <p:ph sz="half" idx="1"/>
          </p:nvPr>
        </p:nvSpPr>
        <p:spPr/>
        <p:txBody>
          <a:bodyPr/>
          <a:lstStyle/>
          <a:p>
            <a:endParaRPr lang="en-AU"/>
          </a:p>
          <a:p>
            <a:endParaRPr lang="en-AU"/>
          </a:p>
          <a:p>
            <a:endParaRPr lang="en-AU" dirty="0"/>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8992" y="1988839"/>
            <a:ext cx="4042791" cy="3482707"/>
          </a:xfrm>
          <a:prstGeom prst="rect">
            <a:avLst/>
          </a:prstGeom>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44008" y="1988839"/>
            <a:ext cx="4042792" cy="3482707"/>
          </a:xfrm>
          <a:prstGeom prst="rect">
            <a:avLst/>
          </a:prstGeom>
        </p:spPr>
      </p:pic>
    </p:spTree>
    <p:extLst>
      <p:ext uri="{BB962C8B-B14F-4D97-AF65-F5344CB8AC3E}">
        <p14:creationId xmlns:p14="http://schemas.microsoft.com/office/powerpoint/2010/main" val="7688776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circle(in)">
                                      <p:cBhvr>
                                        <p:cTn id="7" dur="20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ppt_w</p:attrName>
                                        </p:attrNameLst>
                                      </p:cBhvr>
                                      <p:tavLst>
                                        <p:tav tm="0">
                                          <p:val>
                                            <p:fltVal val="0"/>
                                          </p:val>
                                        </p:tav>
                                        <p:tav tm="100000">
                                          <p:val>
                                            <p:strVal val="#ppt_w"/>
                                          </p:val>
                                        </p:tav>
                                      </p:tavLst>
                                    </p:anim>
                                    <p:anim calcmode="lin" valueType="num">
                                      <p:cBhvr>
                                        <p:cTn id="13" dur="500" fill="hold"/>
                                        <p:tgtEl>
                                          <p:spTgt spid="7"/>
                                        </p:tgtEl>
                                        <p:attrNameLst>
                                          <p:attrName>ppt_h</p:attrName>
                                        </p:attrNameLst>
                                      </p:cBhvr>
                                      <p:tavLst>
                                        <p:tav tm="0">
                                          <p:val>
                                            <p:fltVal val="0"/>
                                          </p:val>
                                        </p:tav>
                                        <p:tav tm="100000">
                                          <p:val>
                                            <p:strVal val="#ppt_h"/>
                                          </p:val>
                                        </p:tav>
                                      </p:tavLst>
                                    </p:anim>
                                    <p:animEffect transition="in" filter="fade">
                                      <p:cBhvr>
                                        <p:cTn id="1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619672" y="5229200"/>
            <a:ext cx="2016224" cy="369332"/>
          </a:xfrm>
          <a:prstGeom prst="rect">
            <a:avLst/>
          </a:prstGeom>
          <a:solidFill>
            <a:schemeClr val="bg1"/>
          </a:solidFill>
        </p:spPr>
        <p:txBody>
          <a:bodyPr wrap="square" rtlCol="0">
            <a:spAutoFit/>
          </a:bodyPr>
          <a:lstStyle/>
          <a:p>
            <a:r>
              <a:rPr lang="en-AU" i="1" dirty="0" smtClean="0"/>
              <a:t>ABS 2017-18</a:t>
            </a:r>
            <a:endParaRPr lang="en-AU" i="1" dirty="0"/>
          </a:p>
        </p:txBody>
      </p:sp>
      <p:pic>
        <p:nvPicPr>
          <p:cNvPr id="1026" name="Picture 2" descr="K:\Data\Education\OO - Overweight and obesity\CM - Campaigns\0005 - Healthy Lifestyle Promotion Program\Campaigns\19\EBLL 3.0\Website\FruitVegPercent.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4426" y="349524"/>
            <a:ext cx="7897328" cy="524900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98706299"/>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2013-04 LiveLighter template</Template>
  <TotalTime>3468</TotalTime>
  <Words>1135</Words>
  <Application>Microsoft Office PowerPoint</Application>
  <PresentationFormat>On-screen Show (4:3)</PresentationFormat>
  <Paragraphs>166</Paragraphs>
  <Slides>16</Slides>
  <Notes>16</Notes>
  <HiddenSlides>0</HiddenSlides>
  <MMClips>0</MMClips>
  <ScaleCrop>false</ScaleCrop>
  <HeadingPairs>
    <vt:vector size="4" baseType="variant">
      <vt:variant>
        <vt:lpstr>Theme</vt:lpstr>
      </vt:variant>
      <vt:variant>
        <vt:i4>2</vt:i4>
      </vt:variant>
      <vt:variant>
        <vt:lpstr>Slide Titles</vt:lpstr>
      </vt:variant>
      <vt:variant>
        <vt:i4>16</vt:i4>
      </vt:variant>
    </vt:vector>
  </HeadingPairs>
  <TitlesOfParts>
    <vt:vector size="18" baseType="lpstr">
      <vt:lpstr>Office Theme</vt:lpstr>
      <vt:lpstr>1_Office Theme</vt:lpstr>
      <vt:lpstr>Eat Brighter LiveLighter®</vt:lpstr>
      <vt:lpstr>Eat Brighter outline</vt:lpstr>
      <vt:lpstr>Background information</vt:lpstr>
      <vt:lpstr>What is Eat Brighter LiveLighter®?</vt:lpstr>
      <vt:lpstr>Top tips to LiveLighter</vt:lpstr>
      <vt:lpstr>Why eat fruit and veg?</vt:lpstr>
      <vt:lpstr>How much do you need?</vt:lpstr>
      <vt:lpstr>What is one serve?</vt:lpstr>
      <vt:lpstr>PowerPoint Presentation</vt:lpstr>
      <vt:lpstr>Eat Brighter with colourful foods</vt:lpstr>
      <vt:lpstr>How to get enough fruit and veg</vt:lpstr>
      <vt:lpstr>Cost saving with fruit and veg</vt:lpstr>
      <vt:lpstr>Cost saving with fruit and veg</vt:lpstr>
      <vt:lpstr>Conclusion</vt:lpstr>
      <vt:lpstr>How to get more information?</vt:lpstr>
      <vt:lpstr>Questions</vt:lpstr>
    </vt:vector>
  </TitlesOfParts>
  <Company>Cancer Council of WA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Laura Humphry</dc:creator>
  <cp:lastModifiedBy>Gael Myers</cp:lastModifiedBy>
  <cp:revision>176</cp:revision>
  <dcterms:created xsi:type="dcterms:W3CDTF">2015-09-09T03:01:45Z</dcterms:created>
  <dcterms:modified xsi:type="dcterms:W3CDTF">2019-02-21T04:28:01Z</dcterms:modified>
</cp:coreProperties>
</file>