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79" r:id="rId4"/>
    <p:sldId id="301" r:id="rId5"/>
    <p:sldId id="272" r:id="rId6"/>
    <p:sldId id="261" r:id="rId7"/>
    <p:sldId id="273" r:id="rId8"/>
    <p:sldId id="305" r:id="rId9"/>
    <p:sldId id="297" r:id="rId10"/>
    <p:sldId id="298" r:id="rId11"/>
    <p:sldId id="296" r:id="rId12"/>
    <p:sldId id="266" r:id="rId13"/>
    <p:sldId id="306" r:id="rId14"/>
    <p:sldId id="265" r:id="rId15"/>
    <p:sldId id="290" r:id="rId16"/>
    <p:sldId id="289" r:id="rId17"/>
    <p:sldId id="304" r:id="rId18"/>
    <p:sldId id="308" r:id="rId19"/>
    <p:sldId id="267" r:id="rId20"/>
    <p:sldId id="302" r:id="rId21"/>
    <p:sldId id="268" r:id="rId22"/>
    <p:sldId id="309" r:id="rId23"/>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initials="L" lastIdx="6" clrIdx="0">
    <p:extLst>
      <p:ext uri="{19B8F6BF-5375-455C-9EA6-DF929625EA0E}">
        <p15:presenceInfo xmlns:p15="http://schemas.microsoft.com/office/powerpoint/2012/main" userId="Laura" providerId="None"/>
      </p:ext>
    </p:extLst>
  </p:cmAuthor>
  <p:cmAuthor id="2" name="Evonne Dart" initials="ED" lastIdx="1" clrIdx="1">
    <p:extLst>
      <p:ext uri="{19B8F6BF-5375-455C-9EA6-DF929625EA0E}">
        <p15:presenceInfo xmlns:p15="http://schemas.microsoft.com/office/powerpoint/2012/main" userId="S-1-5-21-57989841-515967899-839522115-180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1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0" autoAdjust="0"/>
    <p:restoredTop sz="70449" autoAdjust="0"/>
  </p:normalViewPr>
  <p:slideViewPr>
    <p:cSldViewPr showGuides="1">
      <p:cViewPr varScale="1">
        <p:scale>
          <a:sx n="77" d="100"/>
          <a:sy n="77" d="100"/>
        </p:scale>
        <p:origin x="235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036C479A-4583-4646-A845-54E6C0C5C328}" type="datetimeFigureOut">
              <a:rPr lang="en-AU" smtClean="0"/>
              <a:t>12/11/2016</a:t>
            </a:fld>
            <a:endParaRPr lang="en-AU"/>
          </a:p>
        </p:txBody>
      </p:sp>
      <p:sp>
        <p:nvSpPr>
          <p:cNvPr id="4" name="Slide Image Placeholder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808C7CEA-CD41-428E-B6CD-D1F1EEF0C27E}" type="slidenum">
              <a:rPr lang="en-AU" smtClean="0"/>
              <a:t>‹#›</a:t>
            </a:fld>
            <a:endParaRPr lang="en-AU"/>
          </a:p>
        </p:txBody>
      </p:sp>
    </p:spTree>
    <p:extLst>
      <p:ext uri="{BB962C8B-B14F-4D97-AF65-F5344CB8AC3E}">
        <p14:creationId xmlns:p14="http://schemas.microsoft.com/office/powerpoint/2010/main" val="1803349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a:t>
            </a:fld>
            <a:endParaRPr lang="en-AU"/>
          </a:p>
        </p:txBody>
      </p:sp>
    </p:spTree>
    <p:extLst>
      <p:ext uri="{BB962C8B-B14F-4D97-AF65-F5344CB8AC3E}">
        <p14:creationId xmlns:p14="http://schemas.microsoft.com/office/powerpoint/2010/main" val="3508344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 Junk</a:t>
            </a:r>
            <a:r>
              <a:rPr lang="en-AU" baseline="0" dirty="0"/>
              <a:t> food serves appear one-by-one via animations in slide show **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Many of the foods we may not consider to be junk food actually are.</a:t>
            </a:r>
            <a:r>
              <a:rPr lang="en-AU" baseline="0" dirty="0"/>
              <a:t> </a:t>
            </a:r>
            <a:endParaRPr lang="en-AU" sz="1200" b="0" i="0" kern="1200" dirty="0">
              <a:solidFill>
                <a:schemeClr val="tx1"/>
              </a:solidFill>
              <a:effectLst/>
              <a:latin typeface="+mn-lt"/>
              <a:ea typeface="+mn-ea"/>
              <a:cs typeface="+mn-cs"/>
            </a:endParaRPr>
          </a:p>
          <a:p>
            <a:pPr marL="0" indent="0">
              <a:buFont typeface="Arial" panose="020B0604020202020204" pitchFamily="34" charset="0"/>
              <a:buNone/>
            </a:pPr>
            <a:endParaRPr lang="en-AU" sz="1200" b="0" i="0" kern="1200" dirty="0">
              <a:solidFill>
                <a:schemeClr val="tx1"/>
              </a:solidFill>
              <a:effectLst/>
              <a:latin typeface="+mn-lt"/>
              <a:ea typeface="+mn-ea"/>
              <a:cs typeface="+mn-cs"/>
            </a:endParaRPr>
          </a:p>
          <a:p>
            <a:pPr marL="0" indent="0">
              <a:buFont typeface="Arial" panose="020B0604020202020204" pitchFamily="34" charset="0"/>
              <a:buNone/>
            </a:pPr>
            <a:r>
              <a:rPr lang="en-AU" sz="1200" b="0" i="0" kern="1200" dirty="0">
                <a:solidFill>
                  <a:schemeClr val="tx1"/>
                </a:solidFill>
                <a:effectLst/>
                <a:latin typeface="+mn-lt"/>
                <a:ea typeface="+mn-ea"/>
                <a:cs typeface="+mn-cs"/>
              </a:rPr>
              <a:t>Other examples of a</a:t>
            </a:r>
            <a:r>
              <a:rPr lang="en-AU" sz="1200" b="0" i="0" kern="1200" baseline="0" dirty="0">
                <a:solidFill>
                  <a:schemeClr val="tx1"/>
                </a:solidFill>
                <a:effectLst/>
                <a:latin typeface="+mn-lt"/>
                <a:ea typeface="+mn-ea"/>
                <a:cs typeface="+mn-cs"/>
              </a:rPr>
              <a:t> serve of </a:t>
            </a:r>
            <a:r>
              <a:rPr lang="en-AU" sz="1200" b="0" i="0" kern="1200" dirty="0">
                <a:solidFill>
                  <a:schemeClr val="tx1"/>
                </a:solidFill>
                <a:effectLst/>
                <a:latin typeface="+mn-lt"/>
                <a:ea typeface="+mn-ea"/>
                <a:cs typeface="+mn-cs"/>
              </a:rPr>
              <a:t>savoury junk foods include:</a:t>
            </a:r>
          </a:p>
          <a:p>
            <a:pPr marL="0" indent="0">
              <a:buFont typeface="Arial" panose="020B0604020202020204" pitchFamily="34" charset="0"/>
              <a:buNone/>
            </a:pPr>
            <a:endParaRPr lang="en-A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1 ½ thick or 2 thinner higher fat/salt sausages</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1 tablespoon (20 g) butter or hard margarine</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200 mL wine (2 standard drinks)  - this is often one ‘glass’ when dining out </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60 mL spirits (2 standard drinks)</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600 mL light beer (1½ standard drinks)</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400 mL regular beer (1½ standard drinks)</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12 (60 g) fried hot chips</a:t>
            </a:r>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10</a:t>
            </a:fld>
            <a:endParaRPr lang="en-AU"/>
          </a:p>
        </p:txBody>
      </p:sp>
    </p:spTree>
    <p:extLst>
      <p:ext uri="{BB962C8B-B14F-4D97-AF65-F5344CB8AC3E}">
        <p14:creationId xmlns:p14="http://schemas.microsoft.com/office/powerpoint/2010/main" val="271917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11</a:t>
            </a:fld>
            <a:endParaRPr lang="en-AU"/>
          </a:p>
        </p:txBody>
      </p:sp>
    </p:spTree>
    <p:extLst>
      <p:ext uri="{BB962C8B-B14F-4D97-AF65-F5344CB8AC3E}">
        <p14:creationId xmlns:p14="http://schemas.microsoft.com/office/powerpoint/2010/main" val="2740719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08C7CEA-CD41-428E-B6CD-D1F1EEF0C27E}" type="slidenum">
              <a:rPr lang="en-AU" smtClean="0"/>
              <a:t>12</a:t>
            </a:fld>
            <a:endParaRPr lang="en-AU"/>
          </a:p>
        </p:txBody>
      </p:sp>
    </p:spTree>
    <p:extLst>
      <p:ext uri="{BB962C8B-B14F-4D97-AF65-F5344CB8AC3E}">
        <p14:creationId xmlns:p14="http://schemas.microsoft.com/office/powerpoint/2010/main" val="2599532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kern="1200" baseline="0" dirty="0">
                <a:solidFill>
                  <a:schemeClr val="tx1"/>
                </a:solidFill>
                <a:effectLst/>
                <a:latin typeface="+mn-lt"/>
                <a:ea typeface="+mn-ea"/>
                <a:cs typeface="+mn-cs"/>
              </a:rPr>
              <a:t>When shopping, compare the cost of food items per 100g, or per kilo, to get the best value. </a:t>
            </a:r>
          </a:p>
          <a:p>
            <a:pPr marL="0" indent="0">
              <a:buFont typeface="Arial" panose="020B0604020202020204" pitchFamily="34" charset="0"/>
              <a:buNone/>
            </a:pPr>
            <a:endParaRPr lang="en-AU" sz="1200" kern="1200" baseline="0" dirty="0">
              <a:solidFill>
                <a:schemeClr val="tx1"/>
              </a:solidFill>
              <a:effectLst/>
              <a:latin typeface="+mn-lt"/>
              <a:ea typeface="+mn-ea"/>
              <a:cs typeface="+mn-cs"/>
            </a:endParaRPr>
          </a:p>
          <a:p>
            <a:pPr marL="0" indent="0">
              <a:buFont typeface="Arial" panose="020B0604020202020204" pitchFamily="34" charset="0"/>
              <a:buNone/>
            </a:pPr>
            <a:r>
              <a:rPr lang="en-AU" sz="1200" kern="1200" baseline="0" dirty="0">
                <a:solidFill>
                  <a:schemeClr val="tx1"/>
                </a:solidFill>
                <a:effectLst/>
                <a:latin typeface="+mn-lt"/>
                <a:ea typeface="+mn-ea"/>
                <a:cs typeface="+mn-cs"/>
              </a:rPr>
              <a:t>While packaged foods may appear cheaper when you’re at the supermarket, they clearly aren’t when you look at their cost per kilo. The healthier option more than often comes out cheaper. </a:t>
            </a:r>
          </a:p>
          <a:p>
            <a:pPr marL="0" indent="0">
              <a:buFont typeface="Arial" panose="020B0604020202020204" pitchFamily="34" charset="0"/>
              <a:buNone/>
            </a:pPr>
            <a:endParaRPr lang="en-AU" sz="1200" kern="1200" baseline="0" dirty="0">
              <a:solidFill>
                <a:schemeClr val="tx1"/>
              </a:solidFill>
              <a:effectLst/>
              <a:latin typeface="+mn-lt"/>
              <a:ea typeface="+mn-ea"/>
              <a:cs typeface="+mn-cs"/>
            </a:endParaRPr>
          </a:p>
          <a:p>
            <a:pPr marL="0" indent="0">
              <a:buFont typeface="Arial" panose="020B0604020202020204" pitchFamily="34" charset="0"/>
              <a:buNone/>
            </a:pPr>
            <a:r>
              <a:rPr lang="en-AU" sz="1200" kern="1200" baseline="0" dirty="0">
                <a:solidFill>
                  <a:schemeClr val="tx1"/>
                </a:solidFill>
                <a:effectLst/>
                <a:latin typeface="+mn-lt"/>
                <a:ea typeface="+mn-ea"/>
                <a:cs typeface="+mn-cs"/>
              </a:rPr>
              <a:t>So is healthy eating really more expensive? The simple answer, no!</a:t>
            </a:r>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13</a:t>
            </a:fld>
            <a:endParaRPr lang="en-AU"/>
          </a:p>
        </p:txBody>
      </p:sp>
    </p:spTree>
    <p:extLst>
      <p:ext uri="{BB962C8B-B14F-4D97-AF65-F5344CB8AC3E}">
        <p14:creationId xmlns:p14="http://schemas.microsoft.com/office/powerpoint/2010/main" val="44699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14</a:t>
            </a:fld>
            <a:endParaRPr lang="en-AU"/>
          </a:p>
        </p:txBody>
      </p:sp>
    </p:spTree>
    <p:extLst>
      <p:ext uri="{BB962C8B-B14F-4D97-AF65-F5344CB8AC3E}">
        <p14:creationId xmlns:p14="http://schemas.microsoft.com/office/powerpoint/2010/main" val="2848455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15</a:t>
            </a:fld>
            <a:endParaRPr lang="en-AU"/>
          </a:p>
        </p:txBody>
      </p:sp>
    </p:spTree>
    <p:extLst>
      <p:ext uri="{BB962C8B-B14F-4D97-AF65-F5344CB8AC3E}">
        <p14:creationId xmlns:p14="http://schemas.microsoft.com/office/powerpoint/2010/main" val="3746935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How often would</a:t>
            </a:r>
            <a:r>
              <a:rPr lang="en-AU" baseline="0" dirty="0"/>
              <a:t> people have burgers without the chips?  Think about how much more energy, salt, and fat would be added to your meal if you upgraded to a ‘meal deal’. And no, the chips don’t count towards your veg intake!</a:t>
            </a:r>
          </a:p>
          <a:p>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It goes</a:t>
            </a:r>
            <a:r>
              <a:rPr lang="en-AU" baseline="0" dirty="0"/>
              <a:t> to show that you can make healthy alternatives to junk foods at home. You just need to plan ahead and take the time to buy and prepare the ingredients. It is definitely worth it for your health and also, your wallet. </a:t>
            </a:r>
            <a:endParaRPr lang="en-AU" dirty="0"/>
          </a:p>
          <a:p>
            <a:endParaRPr lang="en-AU" baseline="0" dirty="0"/>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16</a:t>
            </a:fld>
            <a:endParaRPr lang="en-AU"/>
          </a:p>
        </p:txBody>
      </p:sp>
    </p:spTree>
    <p:extLst>
      <p:ext uri="{BB962C8B-B14F-4D97-AF65-F5344CB8AC3E}">
        <p14:creationId xmlns:p14="http://schemas.microsoft.com/office/powerpoint/2010/main" val="16406291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b="0" i="0" kern="1200" dirty="0">
                <a:solidFill>
                  <a:schemeClr val="tx1"/>
                </a:solidFill>
                <a:effectLst/>
                <a:latin typeface="+mn-lt"/>
                <a:ea typeface="+mn-ea"/>
                <a:cs typeface="+mn-cs"/>
              </a:rPr>
              <a:t>Compare a chocolate bar with a bowl of fruit</a:t>
            </a:r>
            <a:r>
              <a:rPr lang="en-AU" sz="1200" b="0" i="0" kern="1200" baseline="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yoghurt and muesli. Both of these options have an equal number of calories. </a:t>
            </a:r>
          </a:p>
          <a:p>
            <a:pPr marL="0" indent="0">
              <a:buFont typeface="Arial" panose="020B0604020202020204" pitchFamily="34" charset="0"/>
              <a:buNone/>
            </a:pPr>
            <a:endParaRPr lang="en-AU" sz="1200" b="0" i="0" kern="1200" dirty="0">
              <a:solidFill>
                <a:schemeClr val="tx1"/>
              </a:solidFill>
              <a:effectLst/>
              <a:latin typeface="+mn-lt"/>
              <a:ea typeface="+mn-ea"/>
              <a:cs typeface="+mn-cs"/>
            </a:endParaRPr>
          </a:p>
          <a:p>
            <a:pPr marL="0" indent="0">
              <a:buFont typeface="Arial" panose="020B0604020202020204" pitchFamily="34" charset="0"/>
              <a:buNone/>
            </a:pPr>
            <a:r>
              <a:rPr lang="en-AU" sz="1200" b="0" i="0" kern="1200" dirty="0">
                <a:solidFill>
                  <a:schemeClr val="tx1"/>
                </a:solidFill>
                <a:effectLst/>
                <a:latin typeface="+mn-lt"/>
                <a:ea typeface="+mn-ea"/>
                <a:cs typeface="+mn-cs"/>
              </a:rPr>
              <a:t>The</a:t>
            </a:r>
            <a:r>
              <a:rPr lang="en-AU" sz="1200" b="0" i="0" kern="1200" baseline="0" dirty="0">
                <a:solidFill>
                  <a:schemeClr val="tx1"/>
                </a:solidFill>
                <a:effectLst/>
                <a:latin typeface="+mn-lt"/>
                <a:ea typeface="+mn-ea"/>
                <a:cs typeface="+mn-cs"/>
              </a:rPr>
              <a:t> fruit, yoghurt and muesli would be the better option as it provides fruit, carbohydrate, protein, fibre and a variety of vitamins and minerals. </a:t>
            </a:r>
          </a:p>
          <a:p>
            <a:pPr marL="0" indent="0">
              <a:buFont typeface="Arial" panose="020B0604020202020204" pitchFamily="34" charset="0"/>
              <a:buNone/>
            </a:pPr>
            <a:endParaRPr lang="en-AU" sz="1200" b="0" i="0" kern="1200" baseline="0" dirty="0">
              <a:solidFill>
                <a:schemeClr val="tx1"/>
              </a:solidFill>
              <a:effectLst/>
              <a:latin typeface="+mn-lt"/>
              <a:ea typeface="+mn-ea"/>
              <a:cs typeface="+mn-cs"/>
            </a:endParaRPr>
          </a:p>
          <a:p>
            <a:pPr marL="0" indent="0">
              <a:buFont typeface="Arial" panose="020B0604020202020204" pitchFamily="34" charset="0"/>
              <a:buNone/>
            </a:pPr>
            <a:r>
              <a:rPr lang="en-AU" sz="1200" b="0" i="0" kern="1200" baseline="0" dirty="0">
                <a:solidFill>
                  <a:schemeClr val="tx1"/>
                </a:solidFill>
                <a:effectLst/>
                <a:latin typeface="+mn-lt"/>
                <a:ea typeface="+mn-ea"/>
                <a:cs typeface="+mn-cs"/>
              </a:rPr>
              <a:t>In comparison, the chocolate bar provides 3 teaspoons of fat, 7 teaspoons of sugar and 0 serves of fruit and veg. </a:t>
            </a:r>
          </a:p>
          <a:p>
            <a:pPr marL="0" indent="0">
              <a:buFont typeface="Arial" panose="020B0604020202020204" pitchFamily="34" charset="0"/>
              <a:buNone/>
            </a:pPr>
            <a:endParaRPr lang="en-AU" sz="1200" b="0" i="0" kern="1200" baseline="0" dirty="0">
              <a:solidFill>
                <a:schemeClr val="tx1"/>
              </a:solidFill>
              <a:effectLst/>
              <a:latin typeface="+mn-lt"/>
              <a:ea typeface="+mn-ea"/>
              <a:cs typeface="+mn-cs"/>
            </a:endParaRPr>
          </a:p>
          <a:p>
            <a:pPr marL="0" indent="0">
              <a:buFont typeface="Arial" panose="020B0604020202020204" pitchFamily="34" charset="0"/>
              <a:buNone/>
            </a:pPr>
            <a:r>
              <a:rPr lang="en-AU" sz="1200" b="0" i="0" kern="1200" baseline="0" dirty="0">
                <a:solidFill>
                  <a:schemeClr val="tx1"/>
                </a:solidFill>
                <a:effectLst/>
                <a:latin typeface="+mn-lt"/>
                <a:ea typeface="+mn-ea"/>
                <a:cs typeface="+mn-cs"/>
              </a:rPr>
              <a:t>So which one is more filling? The answer should be pretty clear!</a:t>
            </a:r>
          </a:p>
          <a:p>
            <a:endParaRPr lang="en-AU"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08C7CEA-CD41-428E-B6CD-D1F1EEF0C27E}" type="slidenum">
              <a:rPr lang="en-AU" smtClean="0"/>
              <a:t>17</a:t>
            </a:fld>
            <a:endParaRPr lang="en-AU"/>
          </a:p>
        </p:txBody>
      </p:sp>
    </p:spTree>
    <p:extLst>
      <p:ext uri="{BB962C8B-B14F-4D97-AF65-F5344CB8AC3E}">
        <p14:creationId xmlns:p14="http://schemas.microsoft.com/office/powerpoint/2010/main" val="3680964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AU" sz="1200" kern="1200" dirty="0">
                <a:solidFill>
                  <a:schemeClr val="tx1"/>
                </a:solidFill>
                <a:effectLst/>
                <a:latin typeface="+mn-lt"/>
                <a:ea typeface="+mn-ea"/>
                <a:cs typeface="+mn-cs"/>
              </a:rPr>
              <a:t>**  Images appear one-by-one</a:t>
            </a:r>
            <a:r>
              <a:rPr lang="en-AU" sz="1200" kern="1200" baseline="0" dirty="0">
                <a:solidFill>
                  <a:schemeClr val="tx1"/>
                </a:solidFill>
                <a:effectLst/>
                <a:latin typeface="+mn-lt"/>
                <a:ea typeface="+mn-ea"/>
                <a:cs typeface="+mn-cs"/>
              </a:rPr>
              <a:t> via animations </a:t>
            </a:r>
            <a:r>
              <a:rPr lang="en-AU" sz="1200" kern="1200" dirty="0">
                <a:solidFill>
                  <a:schemeClr val="tx1"/>
                </a:solidFill>
                <a:effectLst/>
                <a:latin typeface="+mn-lt"/>
                <a:ea typeface="+mn-ea"/>
                <a:cs typeface="+mn-cs"/>
              </a:rPr>
              <a:t>in slideshow **</a:t>
            </a:r>
          </a:p>
          <a:p>
            <a:pPr marL="0" lvl="0" indent="0">
              <a:buFont typeface="+mj-lt"/>
              <a:buNone/>
            </a:pP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Plain tap water is the best drink of choice</a:t>
            </a:r>
          </a:p>
          <a:p>
            <a:pPr marL="228600" lvl="0" indent="-228600">
              <a:buFont typeface="+mj-lt"/>
              <a:buAutoNum type="arabicPeriod"/>
            </a:pPr>
            <a:r>
              <a:rPr lang="en-AU" sz="1200" kern="1200" dirty="0">
                <a:solidFill>
                  <a:schemeClr val="tx1"/>
                </a:solidFill>
                <a:effectLst/>
                <a:latin typeface="+mn-lt"/>
                <a:ea typeface="+mn-ea"/>
                <a:cs typeface="+mn-cs"/>
              </a:rPr>
              <a:t>Reduced-fat milk is also a good choice.</a:t>
            </a:r>
            <a:r>
              <a:rPr lang="en-AU" sz="1200" kern="1200" baseline="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Watch out for the flavoured milk though because it contains added sugars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200" kern="1200" dirty="0">
                <a:solidFill>
                  <a:schemeClr val="tx1"/>
                </a:solidFill>
                <a:effectLst/>
                <a:latin typeface="+mn-lt"/>
                <a:ea typeface="+mn-ea"/>
                <a:cs typeface="+mn-cs"/>
              </a:rPr>
              <a:t>Fancy</a:t>
            </a:r>
            <a:r>
              <a:rPr lang="en-AU" sz="1200" kern="1200" baseline="0" dirty="0">
                <a:solidFill>
                  <a:schemeClr val="tx1"/>
                </a:solidFill>
                <a:effectLst/>
                <a:latin typeface="+mn-lt"/>
                <a:ea typeface="+mn-ea"/>
                <a:cs typeface="+mn-cs"/>
              </a:rPr>
              <a:t> up water by </a:t>
            </a:r>
            <a:r>
              <a:rPr lang="en-AU" sz="1200" kern="1200" dirty="0">
                <a:solidFill>
                  <a:schemeClr val="tx1"/>
                </a:solidFill>
                <a:effectLst/>
                <a:latin typeface="+mn-lt"/>
                <a:ea typeface="+mn-ea"/>
                <a:cs typeface="+mn-cs"/>
              </a:rPr>
              <a:t>adding fruits or herbs. Try adding </a:t>
            </a:r>
            <a:r>
              <a:rPr lang="en-AU" sz="1200" kern="1200" baseline="0" dirty="0">
                <a:solidFill>
                  <a:schemeClr val="tx1"/>
                </a:solidFill>
                <a:effectLst/>
                <a:latin typeface="+mn-lt"/>
                <a:ea typeface="+mn-ea"/>
                <a:cs typeface="+mn-cs"/>
              </a:rPr>
              <a:t>lemon, strawberries or mint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200" kern="1200" dirty="0">
                <a:solidFill>
                  <a:schemeClr val="tx1"/>
                </a:solidFill>
                <a:effectLst/>
                <a:latin typeface="+mn-lt"/>
                <a:ea typeface="+mn-ea"/>
                <a:cs typeface="+mn-cs"/>
              </a:rPr>
              <a:t>Unsweetened tea</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F62A424-8258-4E02-870D-C2DF644A5334}" type="slidenum">
              <a:rPr lang="en-AU" smtClean="0"/>
              <a:t>18</a:t>
            </a:fld>
            <a:endParaRPr lang="en-AU"/>
          </a:p>
        </p:txBody>
      </p:sp>
    </p:spTree>
    <p:extLst>
      <p:ext uri="{BB962C8B-B14F-4D97-AF65-F5344CB8AC3E}">
        <p14:creationId xmlns:p14="http://schemas.microsoft.com/office/powerpoint/2010/main" val="918129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50" kern="1200" dirty="0">
                <a:solidFill>
                  <a:schemeClr val="tx1"/>
                </a:solidFill>
                <a:effectLst/>
                <a:latin typeface="+mn-lt"/>
                <a:ea typeface="+mn-ea"/>
                <a:cs typeface="+mn-cs"/>
              </a:rPr>
              <a:t> </a:t>
            </a:r>
            <a:endParaRPr lang="en-AU" dirty="0"/>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19</a:t>
            </a:fld>
            <a:endParaRPr lang="en-AU"/>
          </a:p>
        </p:txBody>
      </p:sp>
    </p:spTree>
    <p:extLst>
      <p:ext uri="{BB962C8B-B14F-4D97-AF65-F5344CB8AC3E}">
        <p14:creationId xmlns:p14="http://schemas.microsoft.com/office/powerpoint/2010/main" val="3089202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2</a:t>
            </a:fld>
            <a:endParaRPr lang="en-AU"/>
          </a:p>
        </p:txBody>
      </p:sp>
    </p:spTree>
    <p:extLst>
      <p:ext uri="{BB962C8B-B14F-4D97-AF65-F5344CB8AC3E}">
        <p14:creationId xmlns:p14="http://schemas.microsoft.com/office/powerpoint/2010/main" val="1994380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b="0" kern="1200" dirty="0">
                <a:solidFill>
                  <a:schemeClr val="tx1"/>
                </a:solidFill>
                <a:effectLst/>
                <a:latin typeface="+mn-lt"/>
                <a:ea typeface="+mn-ea"/>
                <a:cs typeface="+mn-cs"/>
              </a:rPr>
              <a:t>Junk foods offer little to no nutrition. Instead, they are high in energy, added sugar, salt and/or fat.</a:t>
            </a:r>
          </a:p>
          <a:p>
            <a:pPr lvl="0"/>
            <a:endParaRPr lang="en-AU" sz="1200" b="0" kern="1200" dirty="0">
              <a:solidFill>
                <a:schemeClr val="tx1"/>
              </a:solidFill>
              <a:effectLst/>
              <a:latin typeface="+mn-lt"/>
              <a:ea typeface="+mn-ea"/>
              <a:cs typeface="+mn-cs"/>
            </a:endParaRPr>
          </a:p>
          <a:p>
            <a:pPr lvl="0"/>
            <a:r>
              <a:rPr lang="en-AU" sz="1200" b="0" kern="1200" dirty="0">
                <a:solidFill>
                  <a:schemeClr val="tx1"/>
                </a:solidFill>
                <a:effectLst/>
                <a:latin typeface="+mn-lt"/>
                <a:ea typeface="+mn-ea"/>
                <a:cs typeface="+mn-cs"/>
              </a:rPr>
              <a:t>Junk food consumption can cause weight gain and replace healthier foods in the diet. They can also increase the risk of chronic disease including cardiovascular disease, type 2 diabetes</a:t>
            </a:r>
            <a:r>
              <a:rPr lang="en-AU" sz="1200" b="0" kern="1200">
                <a:solidFill>
                  <a:schemeClr val="tx1"/>
                </a:solidFill>
                <a:effectLst/>
                <a:latin typeface="+mn-lt"/>
                <a:ea typeface="+mn-ea"/>
                <a:cs typeface="+mn-cs"/>
              </a:rPr>
              <a:t>, some cancers </a:t>
            </a:r>
            <a:r>
              <a:rPr lang="en-AU" sz="1200" b="0" kern="1200" dirty="0">
                <a:solidFill>
                  <a:schemeClr val="tx1"/>
                </a:solidFill>
                <a:effectLst/>
                <a:latin typeface="+mn-lt"/>
                <a:ea typeface="+mn-ea"/>
                <a:cs typeface="+mn-cs"/>
              </a:rPr>
              <a:t>and non-alcoholic fatty liver disease.</a:t>
            </a:r>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20</a:t>
            </a:fld>
            <a:endParaRPr lang="en-AU"/>
          </a:p>
        </p:txBody>
      </p:sp>
    </p:spTree>
    <p:extLst>
      <p:ext uri="{BB962C8B-B14F-4D97-AF65-F5344CB8AC3E}">
        <p14:creationId xmlns:p14="http://schemas.microsoft.com/office/powerpoint/2010/main" val="1208763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21</a:t>
            </a:fld>
            <a:endParaRPr lang="en-AU"/>
          </a:p>
        </p:txBody>
      </p:sp>
    </p:spTree>
    <p:extLst>
      <p:ext uri="{BB962C8B-B14F-4D97-AF65-F5344CB8AC3E}">
        <p14:creationId xmlns:p14="http://schemas.microsoft.com/office/powerpoint/2010/main" val="4293842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Visit LiveLighter’s junk food resources </a:t>
            </a:r>
            <a:r>
              <a:rPr lang="en-AU" baseline="0" dirty="0"/>
              <a:t>and tools using the link included in this slide. Included is a junk food infographic, takeaway resource, snack flyer and a junk food calculator. The calculator allows you to work out how much sugar, fat and salt you have consumed from more than 50 common junk foods. </a:t>
            </a:r>
            <a:endParaRPr lang="en-AU" dirty="0"/>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22</a:t>
            </a:fld>
            <a:endParaRPr lang="en-AU"/>
          </a:p>
        </p:txBody>
      </p:sp>
    </p:spTree>
    <p:extLst>
      <p:ext uri="{BB962C8B-B14F-4D97-AF65-F5344CB8AC3E}">
        <p14:creationId xmlns:p14="http://schemas.microsoft.com/office/powerpoint/2010/main" val="2735203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kern="1200" dirty="0">
                <a:solidFill>
                  <a:schemeClr val="tx1"/>
                </a:solidFill>
                <a:effectLst/>
                <a:latin typeface="+mn-lt"/>
                <a:ea typeface="+mn-ea"/>
                <a:cs typeface="+mn-cs"/>
              </a:rPr>
              <a:t>*Interactive activity* </a:t>
            </a:r>
          </a:p>
          <a:p>
            <a:pPr marL="628650" lvl="1" indent="-171450">
              <a:buFont typeface="Arial" panose="020B0604020202020204" pitchFamily="34" charset="0"/>
              <a:buChar char="•"/>
            </a:pPr>
            <a:r>
              <a:rPr lang="en-AU" dirty="0"/>
              <a:t>Ask audience members if they have heard of LiveLighter before, and if so, what they know. </a:t>
            </a:r>
          </a:p>
          <a:p>
            <a:pPr lvl="1"/>
            <a:endParaRPr lang="en-AU"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What is LiveLighter?</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 public health education program that aims to encourage people to eat well, be physically active and maintain a healthy weight.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Funded by the Department of Health and is run by the Heart Foundation and Cancer Council in W.A</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The program engages with the community through TV, radio, print, social media, online measures, resources and advocacy initiatives. </a:t>
            </a:r>
          </a:p>
          <a:p>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3</a:t>
            </a:fld>
            <a:endParaRPr lang="en-AU"/>
          </a:p>
        </p:txBody>
      </p:sp>
    </p:spTree>
    <p:extLst>
      <p:ext uri="{BB962C8B-B14F-4D97-AF65-F5344CB8AC3E}">
        <p14:creationId xmlns:p14="http://schemas.microsoft.com/office/powerpoint/2010/main" val="2469078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“The </a:t>
            </a:r>
            <a:r>
              <a:rPr lang="en-AU" sz="1200" b="0" i="1" kern="1200" dirty="0">
                <a:solidFill>
                  <a:schemeClr val="tx1"/>
                </a:solidFill>
                <a:effectLst/>
                <a:latin typeface="+mn-lt"/>
                <a:ea typeface="+mn-ea"/>
                <a:cs typeface="+mn-cs"/>
              </a:rPr>
              <a:t>Australian Guide to Healthy Eating</a:t>
            </a:r>
            <a:r>
              <a:rPr lang="en-AU" sz="1200" b="0" i="0" kern="1200" dirty="0">
                <a:solidFill>
                  <a:schemeClr val="tx1"/>
                </a:solidFill>
                <a:effectLst/>
                <a:latin typeface="+mn-lt"/>
                <a:ea typeface="+mn-ea"/>
                <a:cs typeface="+mn-cs"/>
              </a:rPr>
              <a:t> is a food selection guide which visually represents the proportion of the five food groups recommended for consumption each day” (Direct quote from https://www.eatforhealth.gov.au/guidelines/australian-guide-healthy-eating).</a:t>
            </a:r>
          </a:p>
          <a:p>
            <a:endParaRPr lang="en-AU" sz="1200" b="0" i="0"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Australian Dietary Guidelines</a:t>
            </a:r>
          </a:p>
          <a:p>
            <a:pPr lvl="0"/>
            <a:r>
              <a:rPr lang="en-AU" sz="1200" kern="1200" dirty="0">
                <a:solidFill>
                  <a:schemeClr val="tx1"/>
                </a:solidFill>
                <a:effectLst/>
                <a:latin typeface="+mn-lt"/>
                <a:ea typeface="+mn-ea"/>
                <a:cs typeface="+mn-cs"/>
              </a:rPr>
              <a:t>To achieve and maintain a healthy weight, the guidelines suggest being physically active and choosing the right amount of nutritious foods and drinks to meet your energy needs.</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The</a:t>
            </a:r>
            <a:r>
              <a:rPr lang="en-AU" sz="1200" b="0" i="0" kern="1200" baseline="0" dirty="0">
                <a:solidFill>
                  <a:schemeClr val="tx1"/>
                </a:solidFill>
                <a:effectLst/>
                <a:latin typeface="+mn-lt"/>
                <a:ea typeface="+mn-ea"/>
                <a:cs typeface="+mn-cs"/>
              </a:rPr>
              <a:t> f</a:t>
            </a:r>
            <a:r>
              <a:rPr lang="en-AU" sz="1200" b="0" i="0" kern="1200" dirty="0">
                <a:solidFill>
                  <a:schemeClr val="tx1"/>
                </a:solidFill>
                <a:effectLst/>
                <a:latin typeface="+mn-lt"/>
                <a:ea typeface="+mn-ea"/>
                <a:cs typeface="+mn-cs"/>
              </a:rPr>
              <a:t>ive essential food groups</a:t>
            </a:r>
            <a:r>
              <a:rPr lang="en-AU" sz="1200" b="0" i="0" kern="1200" baseline="0" dirty="0">
                <a:solidFill>
                  <a:schemeClr val="tx1"/>
                </a:solidFill>
                <a:effectLst/>
                <a:latin typeface="+mn-lt"/>
                <a:ea typeface="+mn-ea"/>
                <a:cs typeface="+mn-cs"/>
              </a:rPr>
              <a:t> needed for good health are: </a:t>
            </a:r>
          </a:p>
          <a:p>
            <a:pPr marL="171450" indent="-171450">
              <a:buFont typeface="Arial" panose="020B0604020202020204" pitchFamily="34" charset="0"/>
              <a:buChar char="•"/>
            </a:pPr>
            <a:r>
              <a:rPr lang="en-AU" sz="1200" b="0" i="0" kern="1200" baseline="0" dirty="0">
                <a:solidFill>
                  <a:schemeClr val="tx1"/>
                </a:solidFill>
                <a:effectLst/>
                <a:latin typeface="+mn-lt"/>
                <a:ea typeface="+mn-ea"/>
                <a:cs typeface="+mn-cs"/>
              </a:rPr>
              <a:t>Grains and cereals</a:t>
            </a:r>
          </a:p>
          <a:p>
            <a:pPr marL="171450" indent="-171450">
              <a:buFont typeface="Arial" panose="020B0604020202020204" pitchFamily="34" charset="0"/>
              <a:buChar char="•"/>
            </a:pPr>
            <a:r>
              <a:rPr lang="en-AU" sz="1200" b="0" i="0" kern="1200" baseline="0" dirty="0">
                <a:solidFill>
                  <a:schemeClr val="tx1"/>
                </a:solidFill>
                <a:effectLst/>
                <a:latin typeface="+mn-lt"/>
                <a:ea typeface="+mn-ea"/>
                <a:cs typeface="+mn-cs"/>
              </a:rPr>
              <a:t>Vegetables</a:t>
            </a:r>
          </a:p>
          <a:p>
            <a:pPr marL="171450" indent="-171450">
              <a:buFont typeface="Arial" panose="020B0604020202020204" pitchFamily="34" charset="0"/>
              <a:buChar char="•"/>
            </a:pPr>
            <a:r>
              <a:rPr lang="en-AU" sz="1200" b="0" i="0" kern="1200" baseline="0" dirty="0">
                <a:solidFill>
                  <a:schemeClr val="tx1"/>
                </a:solidFill>
                <a:effectLst/>
                <a:latin typeface="+mn-lt"/>
                <a:ea typeface="+mn-ea"/>
                <a:cs typeface="+mn-cs"/>
              </a:rPr>
              <a:t>Fruit</a:t>
            </a:r>
          </a:p>
          <a:p>
            <a:pPr marL="171450" indent="-171450">
              <a:buFont typeface="Arial" panose="020B0604020202020204" pitchFamily="34" charset="0"/>
              <a:buChar char="•"/>
            </a:pPr>
            <a:r>
              <a:rPr lang="en-AU" sz="1200" b="0" i="0" kern="1200" baseline="0" dirty="0">
                <a:solidFill>
                  <a:schemeClr val="tx1"/>
                </a:solidFill>
                <a:effectLst/>
                <a:latin typeface="+mn-lt"/>
                <a:ea typeface="+mn-ea"/>
                <a:cs typeface="+mn-cs"/>
              </a:rPr>
              <a:t>Milk and milk products</a:t>
            </a:r>
          </a:p>
          <a:p>
            <a:pPr marL="171450" indent="-171450">
              <a:buFont typeface="Arial" panose="020B0604020202020204" pitchFamily="34" charset="0"/>
              <a:buChar char="•"/>
            </a:pPr>
            <a:r>
              <a:rPr lang="en-AU" sz="1200" b="0" i="0" kern="1200" baseline="0" dirty="0">
                <a:solidFill>
                  <a:schemeClr val="tx1"/>
                </a:solidFill>
                <a:effectLst/>
                <a:latin typeface="+mn-lt"/>
                <a:ea typeface="+mn-ea"/>
                <a:cs typeface="+mn-cs"/>
              </a:rPr>
              <a:t>Lean meats and eggs, legumes, seeds etc..</a:t>
            </a:r>
          </a:p>
          <a:p>
            <a:pPr marL="0" indent="0">
              <a:buFont typeface="Arial" panose="020B0604020202020204" pitchFamily="34" charset="0"/>
              <a:buNone/>
            </a:pPr>
            <a:endParaRPr lang="en-AU" dirty="0"/>
          </a:p>
          <a:p>
            <a:pPr marL="0" indent="0">
              <a:buFont typeface="Arial" panose="020B0604020202020204" pitchFamily="34" charset="0"/>
              <a:buNone/>
            </a:pPr>
            <a:r>
              <a:rPr lang="en-AU" dirty="0"/>
              <a:t>The guidelines</a:t>
            </a:r>
            <a:r>
              <a:rPr lang="en-AU" baseline="0" dirty="0"/>
              <a:t> recommend using small amounts of oils. Water (and plain milk) are the preferred drink options. </a:t>
            </a:r>
          </a:p>
          <a:p>
            <a:pPr marL="0" indent="0">
              <a:buFont typeface="Arial" panose="020B0604020202020204" pitchFamily="34" charset="0"/>
              <a:buNone/>
            </a:pPr>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1" baseline="0" dirty="0"/>
              <a:t>Where does junk food fit in?</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Junk foods are pictured in the bottom right hand side of the Guide. They are called ‘discretionary foods’. These foods </a:t>
            </a:r>
            <a:r>
              <a:rPr lang="en-AU" b="0" baseline="0" dirty="0"/>
              <a:t>s</a:t>
            </a:r>
            <a:r>
              <a:rPr lang="en-AU" sz="1200" b="0" kern="1200" dirty="0">
                <a:solidFill>
                  <a:schemeClr val="tx1"/>
                </a:solidFill>
                <a:effectLst/>
                <a:latin typeface="+mn-lt"/>
                <a:ea typeface="+mn-ea"/>
                <a:cs typeface="+mn-cs"/>
              </a:rPr>
              <a:t>hould only be consumed sometimes and in very small amounts, if at all,</a:t>
            </a:r>
            <a:r>
              <a:rPr lang="en-AU" sz="1200" kern="1200" baseline="0" dirty="0">
                <a:solidFill>
                  <a:schemeClr val="tx1"/>
                </a:solidFill>
                <a:effectLst/>
                <a:latin typeface="+mn-lt"/>
                <a:ea typeface="+mn-ea"/>
                <a:cs typeface="+mn-cs"/>
              </a:rPr>
              <a:t> as our energy needs should be met through the five food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For many people, junk foods are consumed in excessive quantities and take the place of essential foods in the diet. Junk foods should not be everyday foods. </a:t>
            </a:r>
          </a:p>
          <a:p>
            <a:pPr marL="0" indent="0">
              <a:buFont typeface="Arial" panose="020B0604020202020204" pitchFamily="34" charset="0"/>
              <a:buNone/>
            </a:pPr>
            <a:endParaRPr lang="en-AU" baseline="0" dirty="0"/>
          </a:p>
          <a:p>
            <a:pPr marL="0" indent="0">
              <a:buFont typeface="Arial" panose="020B0604020202020204" pitchFamily="34" charset="0"/>
              <a:buNone/>
            </a:pPr>
            <a:endParaRPr lang="en-AU" baseline="0" dirty="0"/>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4</a:t>
            </a:fld>
            <a:endParaRPr lang="en-AU"/>
          </a:p>
        </p:txBody>
      </p:sp>
    </p:spTree>
    <p:extLst>
      <p:ext uri="{BB962C8B-B14F-4D97-AF65-F5344CB8AC3E}">
        <p14:creationId xmlns:p14="http://schemas.microsoft.com/office/powerpoint/2010/main" val="546672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AU" sz="1200" kern="1200" dirty="0">
                <a:solidFill>
                  <a:schemeClr val="tx1"/>
                </a:solidFill>
                <a:effectLst/>
                <a:latin typeface="+mn-lt"/>
                <a:ea typeface="+mn-ea"/>
                <a:cs typeface="+mn-cs"/>
              </a:rPr>
              <a:t>Junk foods are energy-dense,</a:t>
            </a:r>
            <a:r>
              <a:rPr lang="en-AU" sz="1200" kern="1200" baseline="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nutrient-poor</a:t>
            </a:r>
            <a:r>
              <a:rPr lang="en-AU" sz="1200" kern="1200" baseline="0" dirty="0">
                <a:solidFill>
                  <a:schemeClr val="tx1"/>
                </a:solidFill>
                <a:effectLst/>
                <a:latin typeface="+mn-lt"/>
                <a:ea typeface="+mn-ea"/>
                <a:cs typeface="+mn-cs"/>
              </a:rPr>
              <a:t> foods.  </a:t>
            </a:r>
            <a:r>
              <a:rPr lang="en-AU" sz="1200" kern="1200" dirty="0">
                <a:solidFill>
                  <a:schemeClr val="tx1"/>
                </a:solidFill>
                <a:effectLst/>
                <a:latin typeface="+mn-lt"/>
                <a:ea typeface="+mn-ea"/>
                <a:cs typeface="+mn-cs"/>
              </a:rPr>
              <a:t>They</a:t>
            </a:r>
            <a:r>
              <a:rPr lang="en-AU" sz="1200" kern="1200" baseline="0" dirty="0">
                <a:solidFill>
                  <a:schemeClr val="tx1"/>
                </a:solidFill>
                <a:effectLst/>
                <a:latin typeface="+mn-lt"/>
                <a:ea typeface="+mn-ea"/>
                <a:cs typeface="+mn-cs"/>
              </a:rPr>
              <a:t> are classed as a discretionary foods (previously called ‘extras’) in the Australian Dietary Guidelines. They are not essential foods and offer little nutritional value. </a:t>
            </a:r>
          </a:p>
          <a:p>
            <a:pPr lvl="1"/>
            <a:endParaRPr lang="en-AU" sz="1200" kern="1200" baseline="0" dirty="0">
              <a:solidFill>
                <a:schemeClr val="tx1"/>
              </a:solidFill>
              <a:effectLst/>
              <a:latin typeface="+mn-lt"/>
              <a:ea typeface="+mn-ea"/>
              <a:cs typeface="+mn-cs"/>
            </a:endParaRPr>
          </a:p>
          <a:p>
            <a:pPr lvl="1"/>
            <a:r>
              <a:rPr lang="en-AU" sz="1200" kern="1200" baseline="0" dirty="0">
                <a:solidFill>
                  <a:schemeClr val="tx1"/>
                </a:solidFill>
                <a:effectLst/>
                <a:latin typeface="+mn-lt"/>
                <a:ea typeface="+mn-ea"/>
                <a:cs typeface="+mn-cs"/>
              </a:rPr>
              <a:t>Other examples of junk foods include:</a:t>
            </a:r>
          </a:p>
          <a:p>
            <a:pPr marL="628650" lvl="1" indent="-171450">
              <a:buFont typeface="Arial" panose="020B0604020202020204" pitchFamily="34" charset="0"/>
              <a:buChar char="•"/>
            </a:pPr>
            <a:r>
              <a:rPr lang="en-AU" sz="1200" kern="1200" baseline="0" dirty="0">
                <a:solidFill>
                  <a:schemeClr val="tx1"/>
                </a:solidFill>
                <a:effectLst/>
                <a:latin typeface="+mn-lt"/>
                <a:ea typeface="+mn-ea"/>
                <a:cs typeface="+mn-cs"/>
              </a:rPr>
              <a:t>P</a:t>
            </a:r>
            <a:r>
              <a:rPr lang="en-AU" sz="1200" kern="1200" dirty="0">
                <a:solidFill>
                  <a:schemeClr val="tx1"/>
                </a:solidFill>
                <a:effectLst/>
                <a:latin typeface="+mn-lt"/>
                <a:ea typeface="+mn-ea"/>
                <a:cs typeface="+mn-cs"/>
              </a:rPr>
              <a:t>rocessed meats (e.g. bacon</a:t>
            </a:r>
            <a:r>
              <a:rPr lang="en-AU" sz="1200" kern="1200" baseline="0" dirty="0">
                <a:solidFill>
                  <a:schemeClr val="tx1"/>
                </a:solidFill>
                <a:effectLst/>
                <a:latin typeface="+mn-lt"/>
                <a:ea typeface="+mn-ea"/>
                <a:cs typeface="+mn-cs"/>
              </a:rPr>
              <a:t> and sausages)</a:t>
            </a:r>
          </a:p>
          <a:p>
            <a:pPr marL="628650" lvl="1" indent="-171450">
              <a:buFont typeface="Arial" panose="020B0604020202020204" pitchFamily="34" charset="0"/>
              <a:buChar char="•"/>
            </a:pPr>
            <a:r>
              <a:rPr lang="en-AU" sz="1200" kern="1200" baseline="0" dirty="0">
                <a:solidFill>
                  <a:schemeClr val="tx1"/>
                </a:solidFill>
                <a:effectLst/>
                <a:latin typeface="+mn-lt"/>
                <a:ea typeface="+mn-ea"/>
                <a:cs typeface="+mn-cs"/>
              </a:rPr>
              <a:t>Deep-fried foods (e.g. dim sims, </a:t>
            </a:r>
            <a:r>
              <a:rPr lang="en-AU" sz="1200" kern="1200" baseline="0" dirty="0" err="1">
                <a:solidFill>
                  <a:schemeClr val="tx1"/>
                </a:solidFill>
                <a:effectLst/>
                <a:latin typeface="+mn-lt"/>
                <a:ea typeface="+mn-ea"/>
                <a:cs typeface="+mn-cs"/>
              </a:rPr>
              <a:t>Chiko</a:t>
            </a:r>
            <a:r>
              <a:rPr lang="en-AU" sz="1200" kern="1200" baseline="0" dirty="0">
                <a:solidFill>
                  <a:schemeClr val="tx1"/>
                </a:solidFill>
                <a:effectLst/>
                <a:latin typeface="+mn-lt"/>
                <a:ea typeface="+mn-ea"/>
                <a:cs typeface="+mn-cs"/>
              </a:rPr>
              <a:t> rolls, hash browns)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Commercial burgers and pizza</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Crisps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Creamy pastas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Fried rice</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Pastries and donuts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Muesli bars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Lollies </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Sugary drinks (includes fruit drinks, iced teas and</a:t>
            </a:r>
            <a:r>
              <a:rPr lang="en-AU" sz="1200" kern="1200" baseline="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flavoured water</a:t>
            </a:r>
            <a:r>
              <a:rPr lang="en-AU" sz="1200" kern="1200" baseline="0" dirty="0">
                <a:solidFill>
                  <a:schemeClr val="tx1"/>
                </a:solidFill>
                <a:effectLst/>
                <a:latin typeface="+mn-lt"/>
                <a:ea typeface="+mn-ea"/>
                <a:cs typeface="+mn-cs"/>
              </a:rPr>
              <a:t>)</a:t>
            </a:r>
          </a:p>
          <a:p>
            <a:pPr marL="628650" lvl="1" indent="-171450">
              <a:buFont typeface="Arial" panose="020B0604020202020204" pitchFamily="34" charset="0"/>
              <a:buChar char="•"/>
            </a:pPr>
            <a:r>
              <a:rPr lang="en-AU" sz="1200" kern="1200" baseline="0" dirty="0">
                <a:solidFill>
                  <a:schemeClr val="tx1"/>
                </a:solidFill>
                <a:effectLst/>
                <a:latin typeface="+mn-lt"/>
                <a:ea typeface="+mn-ea"/>
                <a:cs typeface="+mn-cs"/>
              </a:rPr>
              <a:t>Honey and jams</a:t>
            </a:r>
          </a:p>
          <a:p>
            <a:pPr marL="628650" lvl="1" indent="-171450">
              <a:buFont typeface="Arial" panose="020B0604020202020204" pitchFamily="34" charset="0"/>
              <a:buChar char="•"/>
            </a:pPr>
            <a:r>
              <a:rPr lang="en-AU" sz="1200" kern="1200" baseline="0" dirty="0">
                <a:solidFill>
                  <a:schemeClr val="tx1"/>
                </a:solidFill>
                <a:effectLst/>
                <a:latin typeface="+mn-lt"/>
                <a:ea typeface="+mn-ea"/>
                <a:cs typeface="+mn-cs"/>
              </a:rPr>
              <a:t>Alcoholic beverages</a:t>
            </a:r>
          </a:p>
          <a:p>
            <a:pPr marL="628650" lvl="1" indent="-171450">
              <a:buFont typeface="Arial" panose="020B0604020202020204" pitchFamily="34" charset="0"/>
              <a:buChar char="•"/>
            </a:pPr>
            <a:endParaRPr lang="en-AU" sz="1200" kern="1200" baseline="0" dirty="0">
              <a:solidFill>
                <a:schemeClr val="tx1"/>
              </a:solidFill>
              <a:effectLst/>
              <a:latin typeface="+mn-lt"/>
              <a:ea typeface="+mn-ea"/>
              <a:cs typeface="+mn-cs"/>
            </a:endParaRPr>
          </a:p>
          <a:p>
            <a:pPr marL="0" lvl="0" indent="0">
              <a:buFont typeface="Arial" panose="020B0604020202020204" pitchFamily="34" charset="0"/>
              <a:buNone/>
            </a:pPr>
            <a:endParaRPr lang="en-AU"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08C7CEA-CD41-428E-B6CD-D1F1EEF0C27E}" type="slidenum">
              <a:rPr lang="en-AU" smtClean="0"/>
              <a:t>5</a:t>
            </a:fld>
            <a:endParaRPr lang="en-AU"/>
          </a:p>
        </p:txBody>
      </p:sp>
    </p:spTree>
    <p:extLst>
      <p:ext uri="{BB962C8B-B14F-4D97-AF65-F5344CB8AC3E}">
        <p14:creationId xmlns:p14="http://schemas.microsoft.com/office/powerpoint/2010/main" val="405469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Junk foods affect health both directly and indirectly:</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Direct health effects:</a:t>
            </a:r>
          </a:p>
          <a:p>
            <a:pPr marL="628650" lvl="1" indent="-171450">
              <a:buFont typeface="Courier New" panose="02070309020205020404" pitchFamily="49" charset="0"/>
              <a:buChar char="o"/>
            </a:pPr>
            <a:r>
              <a:rPr lang="en-AU" sz="1200" b="0" i="0" kern="1200" dirty="0">
                <a:solidFill>
                  <a:schemeClr val="tx1"/>
                </a:solidFill>
                <a:effectLst/>
                <a:latin typeface="+mn-lt"/>
                <a:ea typeface="+mn-ea"/>
                <a:cs typeface="+mn-cs"/>
              </a:rPr>
              <a:t>Junk foods are high in saturated and trans fat which increases risk of heart disease</a:t>
            </a:r>
          </a:p>
          <a:p>
            <a:pPr marL="628650" lvl="1" indent="-171450">
              <a:buFont typeface="Courier New" panose="02070309020205020404" pitchFamily="49" charset="0"/>
              <a:buChar char="o"/>
            </a:pPr>
            <a:r>
              <a:rPr lang="en-AU" sz="1200" b="0" i="0" kern="1200" dirty="0">
                <a:solidFill>
                  <a:schemeClr val="tx1"/>
                </a:solidFill>
                <a:effectLst/>
                <a:latin typeface="+mn-lt"/>
                <a:ea typeface="+mn-ea"/>
                <a:cs typeface="+mn-cs"/>
              </a:rPr>
              <a:t>Junk foods that are high in salt can increase risk of high blood pressure and stroke</a:t>
            </a:r>
          </a:p>
          <a:p>
            <a:pPr marL="628650" lvl="1" indent="-171450">
              <a:buFont typeface="Courier New" panose="02070309020205020404" pitchFamily="49" charset="0"/>
              <a:buChar char="o"/>
            </a:pPr>
            <a:r>
              <a:rPr lang="en-AU" sz="1200" b="0" i="0" kern="1200" dirty="0">
                <a:solidFill>
                  <a:schemeClr val="tx1"/>
                </a:solidFill>
                <a:effectLst/>
                <a:latin typeface="+mn-lt"/>
                <a:ea typeface="+mn-ea"/>
                <a:cs typeface="+mn-cs"/>
              </a:rPr>
              <a:t>Junk foods are low in fibre, fruit and vegetables. Diets low in these can increase the risk of bowel cancer</a:t>
            </a:r>
          </a:p>
          <a:p>
            <a:pPr marL="457200" lvl="1" indent="0">
              <a:buFont typeface="Courier New" panose="02070309020205020404" pitchFamily="49" charset="0"/>
              <a:buNone/>
            </a:pPr>
            <a:endParaRPr lang="en-A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Indirect health effects:</a:t>
            </a:r>
          </a:p>
          <a:p>
            <a:pPr marL="628650" lvl="1" indent="-171450">
              <a:buFont typeface="Courier New" panose="02070309020205020404" pitchFamily="49" charset="0"/>
              <a:buChar char="o"/>
            </a:pPr>
            <a:r>
              <a:rPr lang="en-AU" sz="1200" b="0" i="0" kern="1200" dirty="0">
                <a:solidFill>
                  <a:schemeClr val="tx1"/>
                </a:solidFill>
                <a:effectLst/>
                <a:latin typeface="+mn-lt"/>
                <a:ea typeface="+mn-ea"/>
                <a:cs typeface="+mn-cs"/>
              </a:rPr>
              <a:t>Eating too much junk food can lead to overweight and obesity</a:t>
            </a:r>
          </a:p>
          <a:p>
            <a:pPr marL="628650" lvl="1" indent="-171450">
              <a:buFont typeface="Courier New" panose="02070309020205020404" pitchFamily="49" charset="0"/>
              <a:buChar char="o"/>
            </a:pPr>
            <a:r>
              <a:rPr lang="en-AU" sz="1200" b="0" i="0" kern="1200" dirty="0">
                <a:solidFill>
                  <a:schemeClr val="tx1"/>
                </a:solidFill>
                <a:effectLst/>
                <a:latin typeface="+mn-lt"/>
                <a:ea typeface="+mn-ea"/>
                <a:cs typeface="+mn-cs"/>
              </a:rPr>
              <a:t>Being overweight puts a lot of strain on our bodies and can lead to chronic diseases including cardiovascular disease, type</a:t>
            </a:r>
            <a:r>
              <a:rPr lang="en-AU" sz="1200" b="0" i="0" kern="1200" baseline="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2 diabetes, some cancers, and non-alcoholic fatty liver disease</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Many people who are overweight or obese are now perceived to be a 'normal' weight. If you don't realise you're an unhealthy weight, you're likely to continue with unhealthy habits, including eating too much junk food.</a:t>
            </a:r>
          </a:p>
          <a:p>
            <a:endParaRPr lang="en-AU" dirty="0"/>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6</a:t>
            </a:fld>
            <a:endParaRPr lang="en-AU"/>
          </a:p>
        </p:txBody>
      </p:sp>
    </p:spTree>
    <p:extLst>
      <p:ext uri="{BB962C8B-B14F-4D97-AF65-F5344CB8AC3E}">
        <p14:creationId xmlns:p14="http://schemas.microsoft.com/office/powerpoint/2010/main" val="3925009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a:solidFill>
                  <a:schemeClr val="tx1"/>
                </a:solidFill>
                <a:effectLst/>
                <a:latin typeface="+mn-lt"/>
                <a:ea typeface="+mn-ea"/>
                <a:cs typeface="+mn-cs"/>
              </a:rPr>
              <a:t>** Statistics appear one-by-one</a:t>
            </a:r>
            <a:r>
              <a:rPr lang="en-AU" sz="1200" kern="1200" baseline="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via</a:t>
            </a:r>
            <a:r>
              <a:rPr lang="en-AU" sz="1200" kern="1200" baseline="0" dirty="0">
                <a:solidFill>
                  <a:schemeClr val="tx1"/>
                </a:solidFill>
                <a:effectLst/>
                <a:latin typeface="+mn-lt"/>
                <a:ea typeface="+mn-ea"/>
                <a:cs typeface="+mn-cs"/>
              </a:rPr>
              <a:t> animations in slideshow **</a:t>
            </a:r>
          </a:p>
          <a:p>
            <a:pPr lvl="0"/>
            <a:endParaRPr lang="en-AU" sz="1200" kern="1200" baseline="0" dirty="0">
              <a:solidFill>
                <a:schemeClr val="tx1"/>
              </a:solidFill>
              <a:effectLst/>
              <a:latin typeface="+mn-lt"/>
              <a:ea typeface="+mn-ea"/>
              <a:cs typeface="+mn-cs"/>
            </a:endParaRPr>
          </a:p>
          <a:p>
            <a:pPr lvl="0"/>
            <a:r>
              <a:rPr lang="en-AU" sz="1200" kern="1200" dirty="0">
                <a:solidFill>
                  <a:schemeClr val="tx1"/>
                </a:solidFill>
                <a:effectLst/>
                <a:latin typeface="+mn-lt"/>
                <a:ea typeface="+mn-ea"/>
                <a:cs typeface="+mn-cs"/>
              </a:rPr>
              <a:t>The Australian Dietary Guidelines</a:t>
            </a:r>
            <a:r>
              <a:rPr lang="en-AU" sz="1200" kern="1200" baseline="0" dirty="0">
                <a:solidFill>
                  <a:schemeClr val="tx1"/>
                </a:solidFill>
                <a:effectLst/>
                <a:latin typeface="+mn-lt"/>
                <a:ea typeface="+mn-ea"/>
                <a:cs typeface="+mn-cs"/>
              </a:rPr>
              <a:t> state that w</a:t>
            </a:r>
            <a:r>
              <a:rPr lang="en-AU" sz="1200" kern="1200" dirty="0">
                <a:solidFill>
                  <a:schemeClr val="tx1"/>
                </a:solidFill>
                <a:effectLst/>
                <a:latin typeface="+mn-lt"/>
                <a:ea typeface="+mn-ea"/>
                <a:cs typeface="+mn-cs"/>
              </a:rPr>
              <a:t>e need to </a:t>
            </a:r>
            <a:r>
              <a:rPr lang="en-AU" sz="1200" u="none" kern="1200" baseline="0" dirty="0">
                <a:solidFill>
                  <a:schemeClr val="tx1"/>
                </a:solidFill>
                <a:effectLst/>
                <a:latin typeface="+mn-lt"/>
                <a:ea typeface="+mn-ea"/>
                <a:cs typeface="+mn-cs"/>
              </a:rPr>
              <a:t>l</a:t>
            </a:r>
            <a:r>
              <a:rPr lang="en-AU" sz="1200" u="none" kern="1200" dirty="0">
                <a:solidFill>
                  <a:schemeClr val="tx1"/>
                </a:solidFill>
                <a:effectLst/>
                <a:latin typeface="+mn-lt"/>
                <a:ea typeface="+mn-ea"/>
                <a:cs typeface="+mn-cs"/>
              </a:rPr>
              <a:t>imit our intake of foods containing saturated fat, added salt, added sugars and alcohol</a:t>
            </a:r>
            <a:r>
              <a:rPr lang="en-AU" sz="1200" u="none" kern="1200" baseline="0" dirty="0">
                <a:solidFill>
                  <a:schemeClr val="tx1"/>
                </a:solidFill>
                <a:effectLst/>
                <a:latin typeface="+mn-lt"/>
                <a:ea typeface="+mn-ea"/>
                <a:cs typeface="+mn-cs"/>
              </a:rPr>
              <a:t>. These foods are junk foods. As you can see from the statistics on this slide, most Australians are eating too much. </a:t>
            </a:r>
            <a:endParaRPr lang="en-AU" sz="1200" kern="1200" dirty="0">
              <a:solidFill>
                <a:schemeClr val="tx1"/>
              </a:solidFill>
              <a:effectLst/>
              <a:latin typeface="+mn-lt"/>
              <a:ea typeface="+mn-ea"/>
              <a:cs typeface="+mn-cs"/>
            </a:endParaRPr>
          </a:p>
          <a:p>
            <a:pPr lvl="0"/>
            <a:endParaRPr lang="en-AU" sz="1200" u="none" kern="1200" baseline="0" dirty="0">
              <a:solidFill>
                <a:schemeClr val="tx1"/>
              </a:solidFill>
              <a:effectLst/>
              <a:latin typeface="+mn-lt"/>
              <a:ea typeface="+mn-ea"/>
              <a:cs typeface="+mn-cs"/>
            </a:endParaRPr>
          </a:p>
          <a:p>
            <a:pPr lvl="0"/>
            <a:endParaRPr lang="en-AU" sz="1200" b="0" i="0" u="sng"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08C7CEA-CD41-428E-B6CD-D1F1EEF0C27E}" type="slidenum">
              <a:rPr lang="en-AU" smtClean="0"/>
              <a:t>7</a:t>
            </a:fld>
            <a:endParaRPr lang="en-AU"/>
          </a:p>
        </p:txBody>
      </p:sp>
    </p:spTree>
    <p:extLst>
      <p:ext uri="{BB962C8B-B14F-4D97-AF65-F5344CB8AC3E}">
        <p14:creationId xmlns:p14="http://schemas.microsoft.com/office/powerpoint/2010/main" val="2555960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There are lots of reasons why junk foods creep into our diet. These</a:t>
            </a:r>
            <a:r>
              <a:rPr lang="en-AU" sz="1200" b="0" i="0" kern="1200" baseline="0" dirty="0">
                <a:solidFill>
                  <a:schemeClr val="tx1"/>
                </a:solidFill>
                <a:effectLst/>
                <a:latin typeface="+mn-lt"/>
                <a:ea typeface="+mn-ea"/>
                <a:cs typeface="+mn-cs"/>
              </a:rPr>
              <a:t> foods are </a:t>
            </a:r>
            <a:r>
              <a:rPr lang="en-AU" sz="1200" b="0" i="0" kern="1200" dirty="0">
                <a:solidFill>
                  <a:schemeClr val="tx1"/>
                </a:solidFill>
                <a:effectLst/>
                <a:latin typeface="+mn-lt"/>
                <a:ea typeface="+mn-ea"/>
                <a:cs typeface="+mn-cs"/>
              </a:rPr>
              <a:t>convenient, tasty, available everywhere, and are heavily promoted. While junk foods used to be seen as occasional “treats”, they’re now part of our daily diets.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When people eat junk</a:t>
            </a:r>
            <a:r>
              <a:rPr lang="en-AU" sz="1200" b="0" i="0" kern="1200" baseline="0" dirty="0">
                <a:solidFill>
                  <a:schemeClr val="tx1"/>
                </a:solidFill>
                <a:effectLst/>
                <a:latin typeface="+mn-lt"/>
                <a:ea typeface="+mn-ea"/>
                <a:cs typeface="+mn-cs"/>
              </a:rPr>
              <a:t> food</a:t>
            </a:r>
            <a:r>
              <a:rPr lang="en-AU" sz="1200" b="0" i="0" kern="1200" dirty="0">
                <a:solidFill>
                  <a:schemeClr val="tx1"/>
                </a:solidFill>
                <a:effectLst/>
                <a:latin typeface="+mn-lt"/>
                <a:ea typeface="+mn-ea"/>
                <a:cs typeface="+mn-cs"/>
              </a:rPr>
              <a:t>, it takes the place of healthier foods in their diet. F</a:t>
            </a:r>
            <a:r>
              <a:rPr lang="en-AU" sz="1200" b="0" i="0" kern="1200" baseline="0" dirty="0">
                <a:solidFill>
                  <a:schemeClr val="tx1"/>
                </a:solidFill>
                <a:effectLst/>
                <a:latin typeface="+mn-lt"/>
                <a:ea typeface="+mn-ea"/>
                <a:cs typeface="+mn-cs"/>
              </a:rPr>
              <a:t>or many people this means they miss out on the</a:t>
            </a:r>
            <a:r>
              <a:rPr lang="en-AU" sz="1200" b="0" i="0" kern="1200" dirty="0">
                <a:solidFill>
                  <a:schemeClr val="tx1"/>
                </a:solidFill>
                <a:effectLst/>
                <a:latin typeface="+mn-lt"/>
                <a:ea typeface="+mn-ea"/>
                <a:cs typeface="+mn-cs"/>
              </a:rPr>
              <a:t> nutrients their bodies need for good health.</a:t>
            </a:r>
            <a:r>
              <a:rPr lang="en-AU" sz="1200" b="0" i="0" kern="1200" baseline="0" dirty="0">
                <a:solidFill>
                  <a:schemeClr val="tx1"/>
                </a:solidFill>
                <a:effectLst/>
                <a:latin typeface="+mn-lt"/>
                <a:ea typeface="+mn-ea"/>
                <a:cs typeface="+mn-cs"/>
              </a:rPr>
              <a:t> </a:t>
            </a:r>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8</a:t>
            </a:fld>
            <a:endParaRPr lang="en-AU"/>
          </a:p>
        </p:txBody>
      </p:sp>
    </p:spTree>
    <p:extLst>
      <p:ext uri="{BB962C8B-B14F-4D97-AF65-F5344CB8AC3E}">
        <p14:creationId xmlns:p14="http://schemas.microsoft.com/office/powerpoint/2010/main" val="1582353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Junk</a:t>
            </a:r>
            <a:r>
              <a:rPr lang="en-AU" baseline="0" dirty="0"/>
              <a:t> food serves appear one-by-one via animations in slide show ** </a:t>
            </a:r>
          </a:p>
          <a:p>
            <a:endParaRPr lang="en-AU" baseline="0" dirty="0"/>
          </a:p>
          <a:p>
            <a:r>
              <a:rPr lang="en-AU" baseline="0" dirty="0"/>
              <a:t>For most people, there is no room for junk food in a healthy diet. </a:t>
            </a:r>
          </a:p>
          <a:p>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 Australian Dietary Guidelines state that one serve of discretionary foods is equal to 600 kilojoules.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Junk foods are easy to over-consume. For many junk foods, we can consume multiple serves of the ‘discretionary foods’ without realising it. For example, how many people would only eat half a muffin? Or would stop at six lollies?</a:t>
            </a:r>
          </a:p>
          <a:p>
            <a:endParaRPr lang="en-AU" baseline="0" dirty="0"/>
          </a:p>
          <a:p>
            <a:r>
              <a:rPr lang="en-AU" baseline="0" dirty="0"/>
              <a:t>Other examples of a serve of junk food include: </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2 scoops (75g) regular ice cream</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1 (40 g) doughnut</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1 slice (40 g) plain cake or small cake-type muffin</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60g jam/honey (about 2 tablespoons)</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1/2 small bar (25 g) chocolate</a:t>
            </a:r>
          </a:p>
          <a:p>
            <a:endParaRPr lang="en-AU" dirty="0"/>
          </a:p>
        </p:txBody>
      </p:sp>
      <p:sp>
        <p:nvSpPr>
          <p:cNvPr id="4" name="Slide Number Placeholder 3"/>
          <p:cNvSpPr>
            <a:spLocks noGrp="1"/>
          </p:cNvSpPr>
          <p:nvPr>
            <p:ph type="sldNum" sz="quarter" idx="10"/>
          </p:nvPr>
        </p:nvSpPr>
        <p:spPr/>
        <p:txBody>
          <a:bodyPr/>
          <a:lstStyle/>
          <a:p>
            <a:fld id="{808C7CEA-CD41-428E-B6CD-D1F1EEF0C27E}" type="slidenum">
              <a:rPr lang="en-AU" smtClean="0"/>
              <a:t>9</a:t>
            </a:fld>
            <a:endParaRPr lang="en-AU"/>
          </a:p>
        </p:txBody>
      </p:sp>
    </p:spTree>
    <p:extLst>
      <p:ext uri="{BB962C8B-B14F-4D97-AF65-F5344CB8AC3E}">
        <p14:creationId xmlns:p14="http://schemas.microsoft.com/office/powerpoint/2010/main" val="29465185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548680"/>
            <a:ext cx="9144000" cy="1944216"/>
          </a:xfrm>
          <a:solidFill>
            <a:srgbClr val="0091B4"/>
          </a:solidFill>
        </p:spPr>
        <p:txBody>
          <a:bodyPr/>
          <a:lstStyle>
            <a:lvl1pPr algn="ctr">
              <a:defRPr>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4" name="Date Placeholder 3"/>
          <p:cNvSpPr>
            <a:spLocks noGrp="1"/>
          </p:cNvSpPr>
          <p:nvPr>
            <p:ph type="dt" sz="half" idx="10"/>
          </p:nvPr>
        </p:nvSpPr>
        <p:spPr/>
        <p:txBody>
          <a:bodyPr/>
          <a:lstStyle/>
          <a:p>
            <a:fld id="{B1C1A491-1F27-4AD8-ABAE-D464D9C0149A}" type="datetimeFigureOut">
              <a:rPr lang="en-AU" smtClean="0"/>
              <a:t>12/11/2016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pic>
        <p:nvPicPr>
          <p:cNvPr id="7" name="Picture 9" descr="HEA 25198 Live Lighter Powerpoint_COV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4611157"/>
            <a:ext cx="9144000"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488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12/11/2016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08855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12/11/2016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3350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12/11/2016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14260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C1A491-1F27-4AD8-ABAE-D464D9C0149A}" type="datetimeFigureOut">
              <a:rPr lang="en-AU" smtClean="0"/>
              <a:t>12/11/2016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
        <p:nvSpPr>
          <p:cNvPr id="7" name="Title 1"/>
          <p:cNvSpPr txBox="1">
            <a:spLocks/>
          </p:cNvSpPr>
          <p:nvPr userDrawn="1"/>
        </p:nvSpPr>
        <p:spPr>
          <a:xfrm>
            <a:off x="0" y="548680"/>
            <a:ext cx="9144000" cy="1944216"/>
          </a:xfrm>
          <a:prstGeom prst="rect">
            <a:avLst/>
          </a:prstGeom>
          <a:solidFill>
            <a:srgbClr val="0091B4"/>
          </a:solidFill>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Arial" pitchFamily="34" charset="0"/>
                <a:ea typeface="+mj-ea"/>
                <a:cs typeface="Arial" pitchFamily="34" charset="0"/>
              </a:defRPr>
            </a:lvl1pPr>
          </a:lstStyle>
          <a:p>
            <a:r>
              <a:rPr lang="en-US"/>
              <a:t>Click to edit Master title style</a:t>
            </a:r>
            <a:endParaRPr lang="en-AU" dirty="0"/>
          </a:p>
        </p:txBody>
      </p:sp>
      <p:sp>
        <p:nvSpPr>
          <p:cNvPr id="8" name="Subtitle 2"/>
          <p:cNvSpPr>
            <a:spLocks noGrp="1"/>
          </p:cNvSpPr>
          <p:nvPr>
            <p:ph type="subTitle" idx="13"/>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extLst>
      <p:ext uri="{BB962C8B-B14F-4D97-AF65-F5344CB8AC3E}">
        <p14:creationId xmlns:p14="http://schemas.microsoft.com/office/powerpoint/2010/main" val="1932864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1C1A491-1F27-4AD8-ABAE-D464D9C0149A}" type="datetimeFigureOut">
              <a:rPr lang="en-AU" smtClean="0"/>
              <a:t>12/11/2016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257583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1C1A491-1F27-4AD8-ABAE-D464D9C0149A}" type="datetimeFigureOut">
              <a:rPr lang="en-AU" smtClean="0"/>
              <a:t>12/11/2016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971615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1C1A491-1F27-4AD8-ABAE-D464D9C0149A}" type="datetimeFigureOut">
              <a:rPr lang="en-AU" smtClean="0"/>
              <a:t>12/11/2016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427716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1A491-1F27-4AD8-ABAE-D464D9C0149A}" type="datetimeFigureOut">
              <a:rPr lang="en-AU" smtClean="0"/>
              <a:t>12/11/2016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807225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12/11/2016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092494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12/11/2016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376266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457200" y="1600201"/>
            <a:ext cx="8229600" cy="43322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1A491-1F27-4AD8-ABAE-D464D9C0149A}" type="datetimeFigureOut">
              <a:rPr lang="en-AU" smtClean="0"/>
              <a:t>12/11/2016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2FFEB-0E98-4B82-8BE6-1739197D37AD}" type="slidenum">
              <a:rPr lang="en-AU" smtClean="0"/>
              <a:t>‹#›</a:t>
            </a:fld>
            <a:endParaRPr lang="en-AU"/>
          </a:p>
        </p:txBody>
      </p:sp>
      <p:pic>
        <p:nvPicPr>
          <p:cNvPr id="7" name="Picture 6" descr="HEA 25198 Live Lighter Powerpoint_PAGE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88" y="5932488"/>
            <a:ext cx="91408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213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b="1" kern="1200">
          <a:solidFill>
            <a:srgbClr val="0091B4"/>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0091B4"/>
        </a:buClr>
        <a:buSzPct val="50000"/>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91B4"/>
        </a:buClr>
        <a:buSzPct val="50000"/>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jpe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30.png"/><Relationship Id="rId5" Type="http://schemas.openxmlformats.org/officeDocument/2006/relationships/image" Target="../media/image23.jpg"/><Relationship Id="rId10" Type="http://schemas.openxmlformats.org/officeDocument/2006/relationships/image" Target="../media/image25.jpeg"/><Relationship Id="rId4" Type="http://schemas.openxmlformats.org/officeDocument/2006/relationships/image" Target="../media/image22.jp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livelighter.com.au/The-Facts/About-Junk-Food" TargetMode="External"/><Relationship Id="rId7" Type="http://schemas.openxmlformats.org/officeDocument/2006/relationships/hyperlink" Target="https://www.eatforhealth.gov.au/food-essentials/discretionary-food-and-drink-choice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www.who.int/nutrition/publications/nutrient/en/" TargetMode="External"/><Relationship Id="rId5" Type="http://schemas.openxmlformats.org/officeDocument/2006/relationships/hyperlink" Target="https://www.nhmrc.gov.au/guidelines-publications/n55" TargetMode="External"/><Relationship Id="rId4" Type="http://schemas.openxmlformats.org/officeDocument/2006/relationships/hyperlink" Target="mailto:info@livelighter.com.au"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jpeg"/><Relationship Id="rId7"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Junk Food</a:t>
            </a:r>
          </a:p>
        </p:txBody>
      </p:sp>
      <p:sp>
        <p:nvSpPr>
          <p:cNvPr id="3" name="Subtitle 2"/>
          <p:cNvSpPr>
            <a:spLocks noGrp="1"/>
          </p:cNvSpPr>
          <p:nvPr>
            <p:ph type="subTitle" idx="1"/>
          </p:nvPr>
        </p:nvSpPr>
        <p:spPr>
          <a:xfrm>
            <a:off x="0" y="2636912"/>
            <a:ext cx="9144000" cy="1872208"/>
          </a:xfrm>
        </p:spPr>
        <p:txBody>
          <a:bodyPr>
            <a:normAutofit fontScale="92500" lnSpcReduction="10000"/>
          </a:bodyPr>
          <a:lstStyle/>
          <a:p>
            <a:r>
              <a:rPr lang="en-AU" dirty="0"/>
              <a:t>[Insert name and organisation]</a:t>
            </a:r>
          </a:p>
          <a:p>
            <a:endParaRPr lang="en-AU" dirty="0"/>
          </a:p>
          <a:p>
            <a:endParaRPr lang="en-AU" dirty="0"/>
          </a:p>
          <a:p>
            <a:r>
              <a:rPr lang="en-AU" sz="2000" dirty="0"/>
              <a:t>On behalf of the </a:t>
            </a:r>
            <a:r>
              <a:rPr lang="en-AU" sz="2000" i="1" dirty="0"/>
              <a:t>LiveLighter</a:t>
            </a:r>
            <a:r>
              <a:rPr lang="en-AU" sz="2000" dirty="0"/>
              <a:t> team: Heart Foundation and Cancer Council WA</a:t>
            </a:r>
          </a:p>
        </p:txBody>
      </p:sp>
    </p:spTree>
    <p:extLst>
      <p:ext uri="{BB962C8B-B14F-4D97-AF65-F5344CB8AC3E}">
        <p14:creationId xmlns:p14="http://schemas.microsoft.com/office/powerpoint/2010/main" val="1175459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What’s a serve of junk food?</a:t>
            </a: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6377" t="4346" r="4377" b="8726"/>
          <a:stretch/>
        </p:blipFill>
        <p:spPr>
          <a:xfrm>
            <a:off x="629860" y="2192909"/>
            <a:ext cx="2160240" cy="1440161"/>
          </a:xfr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813" t="222" r="19626" b="3335"/>
          <a:stretch/>
        </p:blipFill>
        <p:spPr>
          <a:xfrm>
            <a:off x="4188694" y="2365207"/>
            <a:ext cx="1728192" cy="1245906"/>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27518" t="15103" r="13420" b="22882"/>
          <a:stretch/>
        </p:blipFill>
        <p:spPr>
          <a:xfrm>
            <a:off x="6732240" y="3116263"/>
            <a:ext cx="2232248" cy="1562575"/>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5460" y="4312571"/>
            <a:ext cx="2843808" cy="1895872"/>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624393" y="1417638"/>
                <a:ext cx="2729225" cy="803682"/>
              </a:xfrm>
              <a:prstGeom prst="rect">
                <a:avLst/>
              </a:prstGeom>
              <a:noFill/>
            </p:spPr>
            <p:txBody>
              <a:bodyPr wrap="square" rtlCol="0">
                <a:spAutoFit/>
              </a:bodyPr>
              <a:lstStyle/>
              <a:p>
                <a14:m>
                  <m:oMath xmlns:m="http://schemas.openxmlformats.org/officeDocument/2006/math">
                    <m:f>
                      <m:fPr>
                        <m:ctrlPr>
                          <a:rPr lang="en-AU" sz="3200" b="1" i="1" smtClean="0">
                            <a:latin typeface="Cambria Math" panose="02040503050406030204" pitchFamily="18" charset="0"/>
                          </a:rPr>
                        </m:ctrlPr>
                      </m:fPr>
                      <m:num>
                        <m:r>
                          <a:rPr lang="en-AU" sz="3200" b="1" i="1" smtClean="0">
                            <a:latin typeface="Cambria Math" panose="02040503050406030204" pitchFamily="18" charset="0"/>
                          </a:rPr>
                          <m:t>𝟏</m:t>
                        </m:r>
                      </m:num>
                      <m:den>
                        <m:r>
                          <a:rPr lang="en-AU" sz="3200" b="1" i="1" smtClean="0">
                            <a:latin typeface="Cambria Math" panose="02040503050406030204" pitchFamily="18" charset="0"/>
                          </a:rPr>
                          <m:t>𝟏𝟎</m:t>
                        </m:r>
                      </m:den>
                    </m:f>
                  </m:oMath>
                </a14:m>
                <a:r>
                  <a:rPr lang="en-AU" sz="3200" b="1" dirty="0"/>
                  <a:t> serve </a:t>
                </a:r>
              </a:p>
            </p:txBody>
          </p:sp>
        </mc:Choice>
        <mc:Fallback xmlns="">
          <p:sp>
            <p:nvSpPr>
              <p:cNvPr id="9" name="TextBox 8"/>
              <p:cNvSpPr txBox="1">
                <a:spLocks noRot="1" noChangeAspect="1" noMove="1" noResize="1" noEditPoints="1" noAdjustHandles="1" noChangeArrowheads="1" noChangeShapeType="1" noTextEdit="1"/>
              </p:cNvSpPr>
              <p:nvPr/>
            </p:nvSpPr>
            <p:spPr>
              <a:xfrm>
                <a:off x="624393" y="1417638"/>
                <a:ext cx="2729225" cy="803682"/>
              </a:xfrm>
              <a:prstGeom prst="rect">
                <a:avLst/>
              </a:prstGeom>
              <a:blipFill>
                <a:blip r:embed="rId7"/>
                <a:stretch>
                  <a:fillRect b="-12977"/>
                </a:stretch>
              </a:blipFill>
            </p:spPr>
            <p:txBody>
              <a:bodyPr/>
              <a:lstStyle/>
              <a:p>
                <a:r>
                  <a:rPr lang="en-AU">
                    <a:noFill/>
                  </a:rPr>
                  <a:t> </a:t>
                </a:r>
              </a:p>
            </p:txBody>
          </p:sp>
        </mc:Fallback>
      </mc:AlternateContent>
      <p:sp>
        <p:nvSpPr>
          <p:cNvPr id="10" name="TextBox 9"/>
          <p:cNvSpPr txBox="1"/>
          <p:nvPr/>
        </p:nvSpPr>
        <p:spPr>
          <a:xfrm>
            <a:off x="7055768" y="2365207"/>
            <a:ext cx="2088232" cy="584775"/>
          </a:xfrm>
          <a:prstGeom prst="rect">
            <a:avLst/>
          </a:prstGeom>
          <a:noFill/>
        </p:spPr>
        <p:txBody>
          <a:bodyPr wrap="square" rtlCol="0">
            <a:spAutoFit/>
          </a:bodyPr>
          <a:lstStyle/>
          <a:p>
            <a:r>
              <a:rPr lang="en-AU" sz="3200" b="1" dirty="0"/>
              <a:t>1 x small</a:t>
            </a:r>
          </a:p>
        </p:txBody>
      </p:sp>
      <mc:AlternateContent xmlns:mc="http://schemas.openxmlformats.org/markup-compatibility/2006" xmlns:a14="http://schemas.microsoft.com/office/drawing/2010/main">
        <mc:Choice Requires="a14">
          <p:sp>
            <p:nvSpPr>
              <p:cNvPr id="11" name="TextBox 10"/>
              <p:cNvSpPr txBox="1"/>
              <p:nvPr/>
            </p:nvSpPr>
            <p:spPr>
              <a:xfrm>
                <a:off x="1166968" y="3914690"/>
                <a:ext cx="1552128" cy="803682"/>
              </a:xfrm>
              <a:prstGeom prst="rect">
                <a:avLst/>
              </a:prstGeom>
              <a:noFill/>
            </p:spPr>
            <p:txBody>
              <a:bodyPr wrap="square" rtlCol="0">
                <a:spAutoFit/>
              </a:bodyPr>
              <a:lstStyle/>
              <a:p>
                <a14:m>
                  <m:oMath xmlns:m="http://schemas.openxmlformats.org/officeDocument/2006/math">
                    <m:f>
                      <m:fPr>
                        <m:ctrlPr>
                          <a:rPr lang="en-AU" sz="3200" b="1" i="1" smtClean="0">
                            <a:latin typeface="Cambria Math" panose="02040503050406030204" pitchFamily="18" charset="0"/>
                          </a:rPr>
                        </m:ctrlPr>
                      </m:fPr>
                      <m:num>
                        <m:r>
                          <a:rPr lang="en-AU" sz="3200" b="1" i="1" smtClean="0">
                            <a:latin typeface="Cambria Math" panose="02040503050406030204" pitchFamily="18" charset="0"/>
                          </a:rPr>
                          <m:t>𝟏</m:t>
                        </m:r>
                      </m:num>
                      <m:den>
                        <m:r>
                          <a:rPr lang="en-AU" sz="3200" b="1" i="1" smtClean="0">
                            <a:latin typeface="Cambria Math" panose="02040503050406030204" pitchFamily="18" charset="0"/>
                          </a:rPr>
                          <m:t>𝟑</m:t>
                        </m:r>
                      </m:den>
                    </m:f>
                  </m:oMath>
                </a14:m>
                <a:r>
                  <a:rPr lang="en-AU" sz="3200" b="1" dirty="0"/>
                  <a:t>  x </a:t>
                </a:r>
              </a:p>
            </p:txBody>
          </p:sp>
        </mc:Choice>
        <mc:Fallback xmlns="">
          <p:sp>
            <p:nvSpPr>
              <p:cNvPr id="11" name="TextBox 10"/>
              <p:cNvSpPr txBox="1">
                <a:spLocks noRot="1" noChangeAspect="1" noMove="1" noResize="1" noEditPoints="1" noAdjustHandles="1" noChangeArrowheads="1" noChangeShapeType="1" noTextEdit="1"/>
              </p:cNvSpPr>
              <p:nvPr/>
            </p:nvSpPr>
            <p:spPr>
              <a:xfrm>
                <a:off x="1166968" y="3914690"/>
                <a:ext cx="1552128" cy="803682"/>
              </a:xfrm>
              <a:prstGeom prst="rect">
                <a:avLst/>
              </a:prstGeom>
              <a:blipFill>
                <a:blip r:embed="rId8"/>
                <a:stretch>
                  <a:fillRect b="-12121"/>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4730122" y="1508028"/>
                <a:ext cx="1337320" cy="803682"/>
              </a:xfrm>
              <a:prstGeom prst="rect">
                <a:avLst/>
              </a:prstGeom>
              <a:noFill/>
            </p:spPr>
            <p:txBody>
              <a:bodyPr wrap="square" rtlCol="0">
                <a:spAutoFit/>
              </a:bodyPr>
              <a:lstStyle/>
              <a:p>
                <a14:m>
                  <m:oMath xmlns:m="http://schemas.openxmlformats.org/officeDocument/2006/math">
                    <m:f>
                      <m:fPr>
                        <m:ctrlPr>
                          <a:rPr lang="en-AU" sz="3200" b="1" i="1" dirty="0" smtClean="0">
                            <a:latin typeface="Cambria Math" panose="02040503050406030204" pitchFamily="18" charset="0"/>
                          </a:rPr>
                        </m:ctrlPr>
                      </m:fPr>
                      <m:num>
                        <m:r>
                          <a:rPr lang="en-AU" sz="3200" b="1" i="1" dirty="0" smtClean="0">
                            <a:latin typeface="Cambria Math" panose="02040503050406030204" pitchFamily="18" charset="0"/>
                          </a:rPr>
                          <m:t>𝟏</m:t>
                        </m:r>
                      </m:num>
                      <m:den>
                        <m:r>
                          <a:rPr lang="en-AU" sz="3200" b="1" i="1" dirty="0" smtClean="0">
                            <a:latin typeface="Cambria Math" panose="02040503050406030204" pitchFamily="18" charset="0"/>
                          </a:rPr>
                          <m:t>𝟑</m:t>
                        </m:r>
                      </m:den>
                    </m:f>
                  </m:oMath>
                </a14:m>
                <a:r>
                  <a:rPr lang="en-AU" sz="3200" b="1" dirty="0"/>
                  <a:t>  x</a:t>
                </a:r>
              </a:p>
            </p:txBody>
          </p:sp>
        </mc:Choice>
        <mc:Fallback xmlns="">
          <p:sp>
            <p:nvSpPr>
              <p:cNvPr id="12" name="TextBox 11"/>
              <p:cNvSpPr txBox="1">
                <a:spLocks noRot="1" noChangeAspect="1" noMove="1" noResize="1" noEditPoints="1" noAdjustHandles="1" noChangeArrowheads="1" noChangeShapeType="1" noTextEdit="1"/>
              </p:cNvSpPr>
              <p:nvPr/>
            </p:nvSpPr>
            <p:spPr>
              <a:xfrm>
                <a:off x="4730122" y="1508028"/>
                <a:ext cx="1337320" cy="803682"/>
              </a:xfrm>
              <a:prstGeom prst="rect">
                <a:avLst/>
              </a:prstGeom>
              <a:blipFill>
                <a:blip r:embed="rId9"/>
                <a:stretch>
                  <a:fillRect b="-12121"/>
                </a:stretch>
              </a:blipFill>
            </p:spPr>
            <p:txBody>
              <a:bodyPr/>
              <a:lstStyle/>
              <a:p>
                <a:r>
                  <a:rPr lang="en-AU">
                    <a:noFill/>
                  </a:rPr>
                  <a:t> </a:t>
                </a:r>
              </a:p>
            </p:txBody>
          </p:sp>
        </mc:Fallback>
      </mc:AlternateContent>
      <p:pic>
        <p:nvPicPr>
          <p:cNvPr id="13" name="Picture 12"/>
          <p:cNvPicPr>
            <a:picLocks noChangeAspect="1"/>
          </p:cNvPicPr>
          <p:nvPr/>
        </p:nvPicPr>
        <p:blipFill rotWithShape="1">
          <a:blip r:embed="rId10" cstate="print">
            <a:extLst>
              <a:ext uri="{28A0092B-C50C-407E-A947-70E740481C1C}">
                <a14:useLocalDpi xmlns:a14="http://schemas.microsoft.com/office/drawing/2010/main" val="0"/>
              </a:ext>
            </a:extLst>
          </a:blip>
          <a:srcRect l="4843" t="9029" r="8758" b="5868"/>
          <a:stretch/>
        </p:blipFill>
        <p:spPr>
          <a:xfrm>
            <a:off x="3901052" y="4885534"/>
            <a:ext cx="2160240" cy="1512168"/>
          </a:xfrm>
          <a:prstGeom prst="rect">
            <a:avLst/>
          </a:prstGeom>
        </p:spPr>
      </p:pic>
      <mc:AlternateContent xmlns:mc="http://schemas.openxmlformats.org/markup-compatibility/2006" xmlns:a14="http://schemas.microsoft.com/office/drawing/2010/main">
        <mc:Choice Requires="a14">
          <p:sp>
            <p:nvSpPr>
              <p:cNvPr id="14" name="TextBox 13"/>
              <p:cNvSpPr txBox="1"/>
              <p:nvPr/>
            </p:nvSpPr>
            <p:spPr>
              <a:xfrm>
                <a:off x="4730122" y="4009465"/>
                <a:ext cx="1186764" cy="803682"/>
              </a:xfrm>
              <a:prstGeom prst="rect">
                <a:avLst/>
              </a:prstGeom>
              <a:noFill/>
            </p:spPr>
            <p:txBody>
              <a:bodyPr wrap="square" rtlCol="0">
                <a:spAutoFit/>
              </a:bodyPr>
              <a:lstStyle/>
              <a:p>
                <a14:m>
                  <m:oMath xmlns:m="http://schemas.openxmlformats.org/officeDocument/2006/math">
                    <m:f>
                      <m:fPr>
                        <m:ctrlPr>
                          <a:rPr lang="en-AU" sz="3200" b="1" i="1" dirty="0" smtClean="0">
                            <a:latin typeface="Cambria Math" panose="02040503050406030204" pitchFamily="18" charset="0"/>
                          </a:rPr>
                        </m:ctrlPr>
                      </m:fPr>
                      <m:num>
                        <m:r>
                          <a:rPr lang="en-AU" sz="3200" b="1" i="1" dirty="0" smtClean="0">
                            <a:latin typeface="Cambria Math" panose="02040503050406030204" pitchFamily="18" charset="0"/>
                          </a:rPr>
                          <m:t>𝟏</m:t>
                        </m:r>
                      </m:num>
                      <m:den>
                        <m:r>
                          <a:rPr lang="en-AU" sz="3200" b="1" i="1" dirty="0" smtClean="0">
                            <a:latin typeface="Cambria Math" panose="02040503050406030204" pitchFamily="18" charset="0"/>
                          </a:rPr>
                          <m:t>𝟑</m:t>
                        </m:r>
                      </m:den>
                    </m:f>
                    <m:r>
                      <a:rPr lang="en-AU" sz="3200" b="1" i="1" dirty="0" smtClean="0">
                        <a:latin typeface="Cambria Math" panose="02040503050406030204" pitchFamily="18" charset="0"/>
                      </a:rPr>
                      <m:t> </m:t>
                    </m:r>
                  </m:oMath>
                </a14:m>
                <a:r>
                  <a:rPr lang="en-AU" sz="3200" b="1" dirty="0"/>
                  <a:t> x</a:t>
                </a:r>
              </a:p>
            </p:txBody>
          </p:sp>
        </mc:Choice>
        <mc:Fallback xmlns="">
          <p:sp>
            <p:nvSpPr>
              <p:cNvPr id="14" name="TextBox 13"/>
              <p:cNvSpPr txBox="1">
                <a:spLocks noRot="1" noChangeAspect="1" noMove="1" noResize="1" noEditPoints="1" noAdjustHandles="1" noChangeArrowheads="1" noChangeShapeType="1" noTextEdit="1"/>
              </p:cNvSpPr>
              <p:nvPr/>
            </p:nvSpPr>
            <p:spPr>
              <a:xfrm>
                <a:off x="4730122" y="4009465"/>
                <a:ext cx="1186764" cy="803682"/>
              </a:xfrm>
              <a:prstGeom prst="rect">
                <a:avLst/>
              </a:prstGeom>
              <a:blipFill>
                <a:blip r:embed="rId11"/>
                <a:stretch>
                  <a:fillRect b="-12121"/>
                </a:stretch>
              </a:blipFill>
            </p:spPr>
            <p:txBody>
              <a:bodyPr/>
              <a:lstStyle/>
              <a:p>
                <a:r>
                  <a:rPr lang="en-AU">
                    <a:noFill/>
                  </a:rPr>
                  <a:t> </a:t>
                </a:r>
              </a:p>
            </p:txBody>
          </p:sp>
        </mc:Fallback>
      </mc:AlternateContent>
    </p:spTree>
    <p:extLst>
      <p:ext uri="{BB962C8B-B14F-4D97-AF65-F5344CB8AC3E}">
        <p14:creationId xmlns:p14="http://schemas.microsoft.com/office/powerpoint/2010/main" val="147415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80">
                                          <p:stCondLst>
                                            <p:cond delay="0"/>
                                          </p:stCondLst>
                                        </p:cTn>
                                        <p:tgtEl>
                                          <p:spTgt spid="10"/>
                                        </p:tgtEl>
                                      </p:cBhvr>
                                    </p:animEffect>
                                    <p:anim calcmode="lin" valueType="num">
                                      <p:cBhvr>
                                        <p:cTn id="4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3" dur="26">
                                          <p:stCondLst>
                                            <p:cond delay="650"/>
                                          </p:stCondLst>
                                        </p:cTn>
                                        <p:tgtEl>
                                          <p:spTgt spid="10"/>
                                        </p:tgtEl>
                                      </p:cBhvr>
                                      <p:to x="100000" y="60000"/>
                                    </p:animScale>
                                    <p:animScale>
                                      <p:cBhvr>
                                        <p:cTn id="54" dur="166" decel="50000">
                                          <p:stCondLst>
                                            <p:cond delay="676"/>
                                          </p:stCondLst>
                                        </p:cTn>
                                        <p:tgtEl>
                                          <p:spTgt spid="10"/>
                                        </p:tgtEl>
                                      </p:cBhvr>
                                      <p:to x="100000" y="100000"/>
                                    </p:animScale>
                                    <p:animScale>
                                      <p:cBhvr>
                                        <p:cTn id="55" dur="26">
                                          <p:stCondLst>
                                            <p:cond delay="1312"/>
                                          </p:stCondLst>
                                        </p:cTn>
                                        <p:tgtEl>
                                          <p:spTgt spid="10"/>
                                        </p:tgtEl>
                                      </p:cBhvr>
                                      <p:to x="100000" y="80000"/>
                                    </p:animScale>
                                    <p:animScale>
                                      <p:cBhvr>
                                        <p:cTn id="56" dur="166" decel="50000">
                                          <p:stCondLst>
                                            <p:cond delay="1338"/>
                                          </p:stCondLst>
                                        </p:cTn>
                                        <p:tgtEl>
                                          <p:spTgt spid="10"/>
                                        </p:tgtEl>
                                      </p:cBhvr>
                                      <p:to x="100000" y="100000"/>
                                    </p:animScale>
                                    <p:animScale>
                                      <p:cBhvr>
                                        <p:cTn id="57" dur="26">
                                          <p:stCondLst>
                                            <p:cond delay="1642"/>
                                          </p:stCondLst>
                                        </p:cTn>
                                        <p:tgtEl>
                                          <p:spTgt spid="10"/>
                                        </p:tgtEl>
                                      </p:cBhvr>
                                      <p:to x="100000" y="90000"/>
                                    </p:animScale>
                                    <p:animScale>
                                      <p:cBhvr>
                                        <p:cTn id="58" dur="166" decel="50000">
                                          <p:stCondLst>
                                            <p:cond delay="1668"/>
                                          </p:stCondLst>
                                        </p:cTn>
                                        <p:tgtEl>
                                          <p:spTgt spid="10"/>
                                        </p:tgtEl>
                                      </p:cBhvr>
                                      <p:to x="100000" y="100000"/>
                                    </p:animScale>
                                    <p:animScale>
                                      <p:cBhvr>
                                        <p:cTn id="59" dur="26">
                                          <p:stCondLst>
                                            <p:cond delay="1808"/>
                                          </p:stCondLst>
                                        </p:cTn>
                                        <p:tgtEl>
                                          <p:spTgt spid="10"/>
                                        </p:tgtEl>
                                      </p:cBhvr>
                                      <p:to x="100000" y="95000"/>
                                    </p:animScale>
                                    <p:animScale>
                                      <p:cBhvr>
                                        <p:cTn id="60" dur="166" decel="50000">
                                          <p:stCondLst>
                                            <p:cond delay="1834"/>
                                          </p:stCondLst>
                                        </p:cTn>
                                        <p:tgtEl>
                                          <p:spTgt spid="10"/>
                                        </p:tgtEl>
                                      </p:cBhvr>
                                      <p:to x="100000" y="100000"/>
                                    </p:animScale>
                                  </p:childTnLst>
                                </p:cTn>
                              </p:par>
                              <p:par>
                                <p:cTn id="61" presetID="26"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80">
                                          <p:stCondLst>
                                            <p:cond delay="0"/>
                                          </p:stCondLst>
                                        </p:cTn>
                                        <p:tgtEl>
                                          <p:spTgt spid="6"/>
                                        </p:tgtEl>
                                      </p:cBhvr>
                                    </p:animEffect>
                                    <p:anim calcmode="lin" valueType="num">
                                      <p:cBhvr>
                                        <p:cTn id="6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9" dur="26">
                                          <p:stCondLst>
                                            <p:cond delay="650"/>
                                          </p:stCondLst>
                                        </p:cTn>
                                        <p:tgtEl>
                                          <p:spTgt spid="6"/>
                                        </p:tgtEl>
                                      </p:cBhvr>
                                      <p:to x="100000" y="60000"/>
                                    </p:animScale>
                                    <p:animScale>
                                      <p:cBhvr>
                                        <p:cTn id="70" dur="166" decel="50000">
                                          <p:stCondLst>
                                            <p:cond delay="676"/>
                                          </p:stCondLst>
                                        </p:cTn>
                                        <p:tgtEl>
                                          <p:spTgt spid="6"/>
                                        </p:tgtEl>
                                      </p:cBhvr>
                                      <p:to x="100000" y="100000"/>
                                    </p:animScale>
                                    <p:animScale>
                                      <p:cBhvr>
                                        <p:cTn id="71" dur="26">
                                          <p:stCondLst>
                                            <p:cond delay="1312"/>
                                          </p:stCondLst>
                                        </p:cTn>
                                        <p:tgtEl>
                                          <p:spTgt spid="6"/>
                                        </p:tgtEl>
                                      </p:cBhvr>
                                      <p:to x="100000" y="80000"/>
                                    </p:animScale>
                                    <p:animScale>
                                      <p:cBhvr>
                                        <p:cTn id="72" dur="166" decel="50000">
                                          <p:stCondLst>
                                            <p:cond delay="1338"/>
                                          </p:stCondLst>
                                        </p:cTn>
                                        <p:tgtEl>
                                          <p:spTgt spid="6"/>
                                        </p:tgtEl>
                                      </p:cBhvr>
                                      <p:to x="100000" y="100000"/>
                                    </p:animScale>
                                    <p:animScale>
                                      <p:cBhvr>
                                        <p:cTn id="73" dur="26">
                                          <p:stCondLst>
                                            <p:cond delay="1642"/>
                                          </p:stCondLst>
                                        </p:cTn>
                                        <p:tgtEl>
                                          <p:spTgt spid="6"/>
                                        </p:tgtEl>
                                      </p:cBhvr>
                                      <p:to x="100000" y="90000"/>
                                    </p:animScale>
                                    <p:animScale>
                                      <p:cBhvr>
                                        <p:cTn id="74" dur="166" decel="50000">
                                          <p:stCondLst>
                                            <p:cond delay="1668"/>
                                          </p:stCondLst>
                                        </p:cTn>
                                        <p:tgtEl>
                                          <p:spTgt spid="6"/>
                                        </p:tgtEl>
                                      </p:cBhvr>
                                      <p:to x="100000" y="100000"/>
                                    </p:animScale>
                                    <p:animScale>
                                      <p:cBhvr>
                                        <p:cTn id="75" dur="26">
                                          <p:stCondLst>
                                            <p:cond delay="1808"/>
                                          </p:stCondLst>
                                        </p:cTn>
                                        <p:tgtEl>
                                          <p:spTgt spid="6"/>
                                        </p:tgtEl>
                                      </p:cBhvr>
                                      <p:to x="100000" y="95000"/>
                                    </p:animScale>
                                    <p:animScale>
                                      <p:cBhvr>
                                        <p:cTn id="7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3568" y="476672"/>
            <a:ext cx="7452589" cy="5270152"/>
          </a:xfrm>
        </p:spPr>
      </p:pic>
    </p:spTree>
    <p:extLst>
      <p:ext uri="{BB962C8B-B14F-4D97-AF65-F5344CB8AC3E}">
        <p14:creationId xmlns:p14="http://schemas.microsoft.com/office/powerpoint/2010/main" val="4282870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Is eating healthy really more expensive?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456079"/>
            <a:ext cx="3600400" cy="2700300"/>
          </a:xfrm>
          <a:prstGeom prst="rect">
            <a:avLst/>
          </a:prstGeom>
        </p:spPr>
      </p:pic>
      <p:pic>
        <p:nvPicPr>
          <p:cNvPr id="8" name="Picture 7"/>
          <p:cNvPicPr>
            <a:picLocks noChangeAspect="1"/>
          </p:cNvPicPr>
          <p:nvPr/>
        </p:nvPicPr>
        <p:blipFill>
          <a:blip r:embed="rId4"/>
          <a:stretch>
            <a:fillRect/>
          </a:stretch>
        </p:blipFill>
        <p:spPr>
          <a:xfrm>
            <a:off x="251520" y="2420888"/>
            <a:ext cx="4761509" cy="2735491"/>
          </a:xfrm>
          <a:prstGeom prst="rect">
            <a:avLst/>
          </a:prstGeom>
        </p:spPr>
      </p:pic>
    </p:spTree>
    <p:extLst>
      <p:ext uri="{BB962C8B-B14F-4D97-AF65-F5344CB8AC3E}">
        <p14:creationId xmlns:p14="http://schemas.microsoft.com/office/powerpoint/2010/main" val="144851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80">
                                          <p:stCondLst>
                                            <p:cond delay="0"/>
                                          </p:stCondLst>
                                        </p:cTn>
                                        <p:tgtEl>
                                          <p:spTgt spid="3"/>
                                        </p:tgtEl>
                                      </p:cBhvr>
                                    </p:animEffect>
                                    <p:anim calcmode="lin" valueType="num">
                                      <p:cBhvr>
                                        <p:cTn id="1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gtEl>
                                      </p:cBhvr>
                                      <p:to x="100000" y="60000"/>
                                    </p:animScale>
                                    <p:animScale>
                                      <p:cBhvr>
                                        <p:cTn id="21" dur="166" decel="50000">
                                          <p:stCondLst>
                                            <p:cond delay="676"/>
                                          </p:stCondLst>
                                        </p:cTn>
                                        <p:tgtEl>
                                          <p:spTgt spid="3"/>
                                        </p:tgtEl>
                                      </p:cBhvr>
                                      <p:to x="100000" y="100000"/>
                                    </p:animScale>
                                    <p:animScale>
                                      <p:cBhvr>
                                        <p:cTn id="22" dur="26">
                                          <p:stCondLst>
                                            <p:cond delay="1312"/>
                                          </p:stCondLst>
                                        </p:cTn>
                                        <p:tgtEl>
                                          <p:spTgt spid="3"/>
                                        </p:tgtEl>
                                      </p:cBhvr>
                                      <p:to x="100000" y="80000"/>
                                    </p:animScale>
                                    <p:animScale>
                                      <p:cBhvr>
                                        <p:cTn id="23" dur="166" decel="50000">
                                          <p:stCondLst>
                                            <p:cond delay="1338"/>
                                          </p:stCondLst>
                                        </p:cTn>
                                        <p:tgtEl>
                                          <p:spTgt spid="3"/>
                                        </p:tgtEl>
                                      </p:cBhvr>
                                      <p:to x="100000" y="100000"/>
                                    </p:animScale>
                                    <p:animScale>
                                      <p:cBhvr>
                                        <p:cTn id="24" dur="26">
                                          <p:stCondLst>
                                            <p:cond delay="1642"/>
                                          </p:stCondLst>
                                        </p:cTn>
                                        <p:tgtEl>
                                          <p:spTgt spid="3"/>
                                        </p:tgtEl>
                                      </p:cBhvr>
                                      <p:to x="100000" y="90000"/>
                                    </p:animScale>
                                    <p:animScale>
                                      <p:cBhvr>
                                        <p:cTn id="25" dur="166" decel="50000">
                                          <p:stCondLst>
                                            <p:cond delay="1668"/>
                                          </p:stCondLst>
                                        </p:cTn>
                                        <p:tgtEl>
                                          <p:spTgt spid="3"/>
                                        </p:tgtEl>
                                      </p:cBhvr>
                                      <p:to x="100000" y="100000"/>
                                    </p:animScale>
                                    <p:animScale>
                                      <p:cBhvr>
                                        <p:cTn id="26" dur="26">
                                          <p:stCondLst>
                                            <p:cond delay="1808"/>
                                          </p:stCondLst>
                                        </p:cTn>
                                        <p:tgtEl>
                                          <p:spTgt spid="3"/>
                                        </p:tgtEl>
                                      </p:cBhvr>
                                      <p:to x="100000" y="95000"/>
                                    </p:animScale>
                                    <p:animScale>
                                      <p:cBhvr>
                                        <p:cTn id="2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Is eating healthy really more expensive?</a:t>
            </a:r>
          </a:p>
        </p:txBody>
      </p:sp>
      <p:pic>
        <p:nvPicPr>
          <p:cNvPr id="4" name="Content Placeholder 3"/>
          <p:cNvPicPr>
            <a:picLocks noGrp="1" noChangeAspect="1"/>
          </p:cNvPicPr>
          <p:nvPr>
            <p:ph idx="1"/>
          </p:nvPr>
        </p:nvPicPr>
        <p:blipFill>
          <a:blip r:embed="rId3"/>
          <a:stretch>
            <a:fillRect/>
          </a:stretch>
        </p:blipFill>
        <p:spPr>
          <a:xfrm>
            <a:off x="1835696" y="1697148"/>
            <a:ext cx="4772743" cy="2117276"/>
          </a:xfrm>
          <a:prstGeom prst="rect">
            <a:avLst/>
          </a:prstGeom>
        </p:spPr>
      </p:pic>
      <p:pic>
        <p:nvPicPr>
          <p:cNvPr id="5" name="Picture 4"/>
          <p:cNvPicPr>
            <a:picLocks noChangeAspect="1"/>
          </p:cNvPicPr>
          <p:nvPr/>
        </p:nvPicPr>
        <p:blipFill>
          <a:blip r:embed="rId4"/>
          <a:stretch>
            <a:fillRect/>
          </a:stretch>
        </p:blipFill>
        <p:spPr>
          <a:xfrm>
            <a:off x="2195531" y="4077877"/>
            <a:ext cx="4053072" cy="1944240"/>
          </a:xfrm>
          <a:prstGeom prst="rect">
            <a:avLst/>
          </a:prstGeom>
        </p:spPr>
      </p:pic>
    </p:spTree>
    <p:extLst>
      <p:ext uri="{BB962C8B-B14F-4D97-AF65-F5344CB8AC3E}">
        <p14:creationId xmlns:p14="http://schemas.microsoft.com/office/powerpoint/2010/main" val="51455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t>Healthy vs. unhealthy</a:t>
            </a:r>
          </a:p>
        </p:txBody>
      </p:sp>
      <p:sp>
        <p:nvSpPr>
          <p:cNvPr id="3" name="Content Placeholder 2"/>
          <p:cNvSpPr>
            <a:spLocks noGrp="1"/>
          </p:cNvSpPr>
          <p:nvPr>
            <p:ph idx="1"/>
          </p:nvPr>
        </p:nvSpPr>
        <p:spPr/>
        <p:txBody>
          <a:bodyPr/>
          <a:lstStyle/>
          <a:p>
            <a:endParaRPr lang="en-AU" dirty="0"/>
          </a:p>
          <a:p>
            <a:r>
              <a:rPr lang="en-AU" dirty="0"/>
              <a:t>Nutrition vs value for money?</a:t>
            </a:r>
          </a:p>
          <a:p>
            <a:endParaRPr lang="en-AU" dirty="0"/>
          </a:p>
          <a:p>
            <a:endParaRPr lang="en-AU" dirty="0"/>
          </a:p>
          <a:p>
            <a:pPr marL="0" indent="0">
              <a:buNone/>
            </a:pPr>
            <a:r>
              <a:rPr lang="en-AU" dirty="0"/>
              <a:t>Let’s have a closer look..</a:t>
            </a:r>
          </a:p>
        </p:txBody>
      </p:sp>
    </p:spTree>
    <p:extLst>
      <p:ext uri="{BB962C8B-B14F-4D97-AF65-F5344CB8AC3E}">
        <p14:creationId xmlns:p14="http://schemas.microsoft.com/office/powerpoint/2010/main" val="1498652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324" t="6824" r="4844" b="27868"/>
          <a:stretch/>
        </p:blipFill>
        <p:spPr>
          <a:xfrm>
            <a:off x="470944" y="2314051"/>
            <a:ext cx="3236960" cy="3143135"/>
          </a:xfrm>
        </p:spPr>
      </p:pic>
      <p:sp>
        <p:nvSpPr>
          <p:cNvPr id="2" name="Title 1"/>
          <p:cNvSpPr>
            <a:spLocks noGrp="1"/>
          </p:cNvSpPr>
          <p:nvPr>
            <p:ph type="title"/>
          </p:nvPr>
        </p:nvSpPr>
        <p:spPr/>
        <p:txBody>
          <a:bodyPr/>
          <a:lstStyle/>
          <a:p>
            <a:pPr algn="ctr"/>
            <a:r>
              <a:rPr lang="en-AU" dirty="0"/>
              <a:t>Healthy vs. unhealthy</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1935" y="2357590"/>
            <a:ext cx="4243459" cy="3015625"/>
          </a:xfrm>
          <a:prstGeom prst="rect">
            <a:avLst/>
          </a:prstGeom>
        </p:spPr>
      </p:pic>
      <p:sp>
        <p:nvSpPr>
          <p:cNvPr id="5" name="TextBox 4"/>
          <p:cNvSpPr txBox="1"/>
          <p:nvPr/>
        </p:nvSpPr>
        <p:spPr>
          <a:xfrm>
            <a:off x="755576" y="1772816"/>
            <a:ext cx="2808312" cy="584775"/>
          </a:xfrm>
          <a:prstGeom prst="rect">
            <a:avLst/>
          </a:prstGeom>
          <a:noFill/>
        </p:spPr>
        <p:txBody>
          <a:bodyPr wrap="square" rtlCol="0">
            <a:spAutoFit/>
          </a:bodyPr>
          <a:lstStyle/>
          <a:p>
            <a:r>
              <a:rPr lang="en-AU" sz="3200" b="1" dirty="0"/>
              <a:t>Homemade</a:t>
            </a:r>
          </a:p>
        </p:txBody>
      </p:sp>
      <p:sp>
        <p:nvSpPr>
          <p:cNvPr id="6" name="TextBox 5"/>
          <p:cNvSpPr txBox="1"/>
          <p:nvPr/>
        </p:nvSpPr>
        <p:spPr>
          <a:xfrm>
            <a:off x="5508104" y="1763796"/>
            <a:ext cx="2808312" cy="584775"/>
          </a:xfrm>
          <a:prstGeom prst="rect">
            <a:avLst/>
          </a:prstGeom>
          <a:noFill/>
        </p:spPr>
        <p:txBody>
          <a:bodyPr wrap="square" rtlCol="0">
            <a:spAutoFit/>
          </a:bodyPr>
          <a:lstStyle/>
          <a:p>
            <a:r>
              <a:rPr lang="en-AU" sz="3200" b="1" dirty="0"/>
              <a:t>Takeaway</a:t>
            </a:r>
          </a:p>
        </p:txBody>
      </p:sp>
    </p:spTree>
    <p:extLst>
      <p:ext uri="{BB962C8B-B14F-4D97-AF65-F5344CB8AC3E}">
        <p14:creationId xmlns:p14="http://schemas.microsoft.com/office/powerpoint/2010/main" val="841252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Healthy vs. unhealthy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82411974"/>
              </p:ext>
            </p:extLst>
          </p:nvPr>
        </p:nvGraphicFramePr>
        <p:xfrm>
          <a:off x="457200" y="1556793"/>
          <a:ext cx="8363272" cy="4312480"/>
        </p:xfrm>
        <a:graphic>
          <a:graphicData uri="http://schemas.openxmlformats.org/drawingml/2006/table">
            <a:tbl>
              <a:tblPr firstRow="1" bandRow="1">
                <a:tableStyleId>{5C22544A-7EE6-4342-B048-85BDC9FD1C3A}</a:tableStyleId>
              </a:tblPr>
              <a:tblGrid>
                <a:gridCol w="1766775">
                  <a:extLst>
                    <a:ext uri="{9D8B030D-6E8A-4147-A177-3AD203B41FA5}">
                      <a16:colId xmlns:a16="http://schemas.microsoft.com/office/drawing/2014/main" val="20000"/>
                    </a:ext>
                  </a:extLst>
                </a:gridCol>
                <a:gridCol w="1463552">
                  <a:extLst>
                    <a:ext uri="{9D8B030D-6E8A-4147-A177-3AD203B41FA5}">
                      <a16:colId xmlns:a16="http://schemas.microsoft.com/office/drawing/2014/main" val="20001"/>
                    </a:ext>
                  </a:extLst>
                </a:gridCol>
                <a:gridCol w="1097664">
                  <a:extLst>
                    <a:ext uri="{9D8B030D-6E8A-4147-A177-3AD203B41FA5}">
                      <a16:colId xmlns:a16="http://schemas.microsoft.com/office/drawing/2014/main" val="20002"/>
                    </a:ext>
                  </a:extLst>
                </a:gridCol>
                <a:gridCol w="1463552">
                  <a:extLst>
                    <a:ext uri="{9D8B030D-6E8A-4147-A177-3AD203B41FA5}">
                      <a16:colId xmlns:a16="http://schemas.microsoft.com/office/drawing/2014/main" val="20003"/>
                    </a:ext>
                  </a:extLst>
                </a:gridCol>
                <a:gridCol w="1390375">
                  <a:extLst>
                    <a:ext uri="{9D8B030D-6E8A-4147-A177-3AD203B41FA5}">
                      <a16:colId xmlns:a16="http://schemas.microsoft.com/office/drawing/2014/main" val="20004"/>
                    </a:ext>
                  </a:extLst>
                </a:gridCol>
                <a:gridCol w="1181354">
                  <a:extLst>
                    <a:ext uri="{9D8B030D-6E8A-4147-A177-3AD203B41FA5}">
                      <a16:colId xmlns:a16="http://schemas.microsoft.com/office/drawing/2014/main" val="20005"/>
                    </a:ext>
                  </a:extLst>
                </a:gridCol>
              </a:tblGrid>
              <a:tr h="800803">
                <a:tc>
                  <a:txBody>
                    <a:bodyPr/>
                    <a:lstStyle/>
                    <a:p>
                      <a:pPr algn="ctr"/>
                      <a:r>
                        <a:rPr lang="en-AU" sz="2400" dirty="0"/>
                        <a:t>In one serve</a:t>
                      </a:r>
                    </a:p>
                  </a:txBody>
                  <a:tcPr/>
                </a:tc>
                <a:tc>
                  <a:txBody>
                    <a:bodyPr/>
                    <a:lstStyle/>
                    <a:p>
                      <a:pPr algn="ctr"/>
                      <a:r>
                        <a:rPr lang="en-AU" sz="2400" dirty="0"/>
                        <a:t>Energy</a:t>
                      </a:r>
                    </a:p>
                  </a:txBody>
                  <a:tcPr/>
                </a:tc>
                <a:tc>
                  <a:txBody>
                    <a:bodyPr/>
                    <a:lstStyle/>
                    <a:p>
                      <a:pPr algn="ctr"/>
                      <a:r>
                        <a:rPr lang="en-AU" sz="2400" dirty="0"/>
                        <a:t>Total fat</a:t>
                      </a:r>
                    </a:p>
                  </a:txBody>
                  <a:tcPr/>
                </a:tc>
                <a:tc>
                  <a:txBody>
                    <a:bodyPr/>
                    <a:lstStyle/>
                    <a:p>
                      <a:pPr algn="ctr"/>
                      <a:r>
                        <a:rPr lang="en-AU" sz="2400" dirty="0"/>
                        <a:t>Saturated fat</a:t>
                      </a:r>
                    </a:p>
                  </a:txBody>
                  <a:tcPr/>
                </a:tc>
                <a:tc>
                  <a:txBody>
                    <a:bodyPr/>
                    <a:lstStyle/>
                    <a:p>
                      <a:pPr algn="ctr"/>
                      <a:r>
                        <a:rPr lang="en-AU" sz="2400" dirty="0"/>
                        <a:t>Veg serves</a:t>
                      </a:r>
                    </a:p>
                  </a:txBody>
                  <a:tcPr/>
                </a:tc>
                <a:tc>
                  <a:txBody>
                    <a:bodyPr/>
                    <a:lstStyle/>
                    <a:p>
                      <a:pPr algn="ctr"/>
                      <a:r>
                        <a:rPr lang="en-AU" sz="2400" dirty="0"/>
                        <a:t>$</a:t>
                      </a:r>
                    </a:p>
                  </a:txBody>
                  <a:tcPr/>
                </a:tc>
                <a:extLst>
                  <a:ext uri="{0D108BD9-81ED-4DB2-BD59-A6C34878D82A}">
                    <a16:rowId xmlns:a16="http://schemas.microsoft.com/office/drawing/2014/main" val="10000"/>
                  </a:ext>
                </a:extLst>
              </a:tr>
              <a:tr h="1512628">
                <a:tc>
                  <a:txBody>
                    <a:bodyPr/>
                    <a:lstStyle/>
                    <a:p>
                      <a:r>
                        <a:rPr lang="en-AU" sz="2400" b="1" dirty="0"/>
                        <a:t>Healthy</a:t>
                      </a:r>
                      <a:r>
                        <a:rPr lang="en-AU" sz="2400" b="1" baseline="0" dirty="0"/>
                        <a:t> option: </a:t>
                      </a:r>
                      <a:r>
                        <a:rPr lang="en-AU" sz="2400" b="0" baseline="0" dirty="0"/>
                        <a:t>Homemade</a:t>
                      </a:r>
                      <a:r>
                        <a:rPr lang="en-AU" sz="2400" b="1" baseline="0" dirty="0"/>
                        <a:t> </a:t>
                      </a:r>
                      <a:r>
                        <a:rPr lang="en-AU" sz="2400" b="0" baseline="0" dirty="0"/>
                        <a:t>Burger</a:t>
                      </a:r>
                      <a:endParaRPr lang="en-AU" sz="2400" b="0" dirty="0"/>
                    </a:p>
                  </a:txBody>
                  <a:tcPr anchor="ctr"/>
                </a:tc>
                <a:tc>
                  <a:txBody>
                    <a:bodyPr/>
                    <a:lstStyle/>
                    <a:p>
                      <a:pPr algn="ctr"/>
                      <a:r>
                        <a:rPr lang="en-AU" sz="2800" dirty="0"/>
                        <a:t>1968 kJ</a:t>
                      </a:r>
                    </a:p>
                  </a:txBody>
                  <a:tcPr anchor="ctr"/>
                </a:tc>
                <a:tc>
                  <a:txBody>
                    <a:bodyPr/>
                    <a:lstStyle/>
                    <a:p>
                      <a:pPr algn="ctr"/>
                      <a:r>
                        <a:rPr lang="en-AU" sz="2800" dirty="0"/>
                        <a:t>11.8 g</a:t>
                      </a:r>
                    </a:p>
                  </a:txBody>
                  <a:tcPr anchor="ctr"/>
                </a:tc>
                <a:tc>
                  <a:txBody>
                    <a:bodyPr/>
                    <a:lstStyle/>
                    <a:p>
                      <a:pPr algn="ctr"/>
                      <a:r>
                        <a:rPr lang="en-AU" sz="2800" dirty="0"/>
                        <a:t>3 g</a:t>
                      </a:r>
                    </a:p>
                  </a:txBody>
                  <a:tcPr anchor="ctr"/>
                </a:tc>
                <a:tc>
                  <a:txBody>
                    <a:bodyPr/>
                    <a:lstStyle/>
                    <a:p>
                      <a:pPr algn="ctr"/>
                      <a:endParaRPr lang="en-AU" sz="2800" dirty="0"/>
                    </a:p>
                    <a:p>
                      <a:pPr algn="ctr"/>
                      <a:r>
                        <a:rPr lang="en-AU" sz="2800" dirty="0"/>
                        <a:t>2</a:t>
                      </a:r>
                      <a:r>
                        <a:rPr lang="en-AU" sz="2800" baseline="0" dirty="0"/>
                        <a:t> ½</a:t>
                      </a:r>
                    </a:p>
                    <a:p>
                      <a:pPr algn="ctr"/>
                      <a:endParaRPr lang="en-AU" sz="2800" dirty="0"/>
                    </a:p>
                  </a:txBody>
                  <a:tcPr anchor="ctr"/>
                </a:tc>
                <a:tc>
                  <a:txBody>
                    <a:bodyPr/>
                    <a:lstStyle/>
                    <a:p>
                      <a:pPr algn="ctr"/>
                      <a:r>
                        <a:rPr lang="en-AU" sz="2800" dirty="0"/>
                        <a:t>$3.65</a:t>
                      </a:r>
                    </a:p>
                  </a:txBody>
                  <a:tcPr anchor="ctr"/>
                </a:tc>
                <a:extLst>
                  <a:ext uri="{0D108BD9-81ED-4DB2-BD59-A6C34878D82A}">
                    <a16:rowId xmlns:a16="http://schemas.microsoft.com/office/drawing/2014/main" val="10001"/>
                  </a:ext>
                </a:extLst>
              </a:tr>
              <a:tr h="1935040">
                <a:tc>
                  <a:txBody>
                    <a:bodyPr/>
                    <a:lstStyle/>
                    <a:p>
                      <a:r>
                        <a:rPr lang="en-AU" sz="2400" b="1" dirty="0"/>
                        <a:t>Junk option: </a:t>
                      </a:r>
                      <a:r>
                        <a:rPr lang="en-AU" sz="2400" dirty="0"/>
                        <a:t>Large take away burger</a:t>
                      </a:r>
                    </a:p>
                  </a:txBody>
                  <a:tcPr anchor="ctr"/>
                </a:tc>
                <a:tc>
                  <a:txBody>
                    <a:bodyPr/>
                    <a:lstStyle/>
                    <a:p>
                      <a:pPr algn="ctr"/>
                      <a:r>
                        <a:rPr lang="en-AU" sz="2800" dirty="0"/>
                        <a:t>3803 kJ</a:t>
                      </a:r>
                    </a:p>
                  </a:txBody>
                  <a:tcPr anchor="ctr"/>
                </a:tc>
                <a:tc>
                  <a:txBody>
                    <a:bodyPr/>
                    <a:lstStyle/>
                    <a:p>
                      <a:pPr algn="ctr"/>
                      <a:r>
                        <a:rPr lang="en-AU" sz="2800" dirty="0"/>
                        <a:t>54.9 g</a:t>
                      </a:r>
                    </a:p>
                  </a:txBody>
                  <a:tcPr anchor="ctr"/>
                </a:tc>
                <a:tc>
                  <a:txBody>
                    <a:bodyPr/>
                    <a:lstStyle/>
                    <a:p>
                      <a:pPr algn="ctr"/>
                      <a:r>
                        <a:rPr lang="en-AU" sz="2800" dirty="0"/>
                        <a:t>15.7 g</a:t>
                      </a:r>
                    </a:p>
                  </a:txBody>
                  <a:tcPr anchor="ctr"/>
                </a:tc>
                <a:tc>
                  <a:txBody>
                    <a:bodyPr/>
                    <a:lstStyle/>
                    <a:p>
                      <a:pPr algn="ctr"/>
                      <a:r>
                        <a:rPr lang="en-AU" sz="2800" dirty="0"/>
                        <a:t>&lt;</a:t>
                      </a:r>
                      <a:r>
                        <a:rPr lang="en-AU" sz="2800" baseline="0" dirty="0"/>
                        <a:t> </a:t>
                      </a:r>
                      <a:r>
                        <a:rPr lang="en-AU" sz="2800" dirty="0"/>
                        <a:t>½</a:t>
                      </a:r>
                    </a:p>
                  </a:txBody>
                  <a:tcPr anchor="ctr"/>
                </a:tc>
                <a:tc>
                  <a:txBody>
                    <a:bodyPr/>
                    <a:lstStyle/>
                    <a:p>
                      <a:pPr algn="ctr"/>
                      <a:r>
                        <a:rPr lang="en-AU" sz="2800" dirty="0"/>
                        <a:t>$7.50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88756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Which of these options would be more filling?</a:t>
            </a:r>
          </a:p>
        </p:txBody>
      </p:sp>
      <p:pic>
        <p:nvPicPr>
          <p:cNvPr id="4" name="Content Placeholder 3"/>
          <p:cNvPicPr>
            <a:picLocks noGrp="1" noChangeAspect="1"/>
          </p:cNvPicPr>
          <p:nvPr>
            <p:ph idx="1"/>
          </p:nvPr>
        </p:nvPicPr>
        <p:blipFill>
          <a:blip r:embed="rId3"/>
          <a:stretch>
            <a:fillRect/>
          </a:stretch>
        </p:blipFill>
        <p:spPr>
          <a:xfrm>
            <a:off x="1043609" y="1813642"/>
            <a:ext cx="7611046" cy="3703590"/>
          </a:xfrm>
          <a:prstGeom prst="rect">
            <a:avLst/>
          </a:prstGeom>
        </p:spPr>
      </p:pic>
    </p:spTree>
    <p:extLst>
      <p:ext uri="{BB962C8B-B14F-4D97-AF65-F5344CB8AC3E}">
        <p14:creationId xmlns:p14="http://schemas.microsoft.com/office/powerpoint/2010/main" val="3066624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4300"/>
            <a:ext cx="8229600" cy="1143000"/>
          </a:xfrm>
        </p:spPr>
        <p:txBody>
          <a:bodyPr>
            <a:normAutofit/>
          </a:bodyPr>
          <a:lstStyle/>
          <a:p>
            <a:pPr algn="ctr"/>
            <a:r>
              <a:rPr lang="en-AU" dirty="0"/>
              <a:t>What should I drink? </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2" y="4618548"/>
            <a:ext cx="2195736" cy="1646272"/>
          </a:xfrm>
          <a:prstGeom prst="rect">
            <a:avLst/>
          </a:prstGeom>
        </p:spPr>
      </p:pic>
      <p:pic>
        <p:nvPicPr>
          <p:cNvPr id="11" name="Picture 10"/>
          <p:cNvPicPr>
            <a:picLocks noChangeAspect="1"/>
          </p:cNvPicPr>
          <p:nvPr/>
        </p:nvPicPr>
        <p:blipFill>
          <a:blip r:embed="rId4"/>
          <a:stretch>
            <a:fillRect/>
          </a:stretch>
        </p:blipFill>
        <p:spPr>
          <a:xfrm>
            <a:off x="603135" y="1772816"/>
            <a:ext cx="1754365" cy="2050997"/>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9952" y="4694533"/>
            <a:ext cx="2094391" cy="1570287"/>
          </a:xfrm>
          <a:prstGeom prst="rect">
            <a:avLst/>
          </a:prstGeom>
        </p:spPr>
      </p:pic>
      <p:pic>
        <p:nvPicPr>
          <p:cNvPr id="13" name="Picture 12"/>
          <p:cNvPicPr>
            <a:picLocks noChangeAspect="1"/>
          </p:cNvPicPr>
          <p:nvPr/>
        </p:nvPicPr>
        <p:blipFill>
          <a:blip r:embed="rId6"/>
          <a:stretch>
            <a:fillRect/>
          </a:stretch>
        </p:blipFill>
        <p:spPr>
          <a:xfrm>
            <a:off x="3854491" y="1861471"/>
            <a:ext cx="1332656" cy="1962342"/>
          </a:xfrm>
          <a:prstGeom prst="rect">
            <a:avLst/>
          </a:prstGeom>
        </p:spPr>
      </p:pic>
      <p:pic>
        <p:nvPicPr>
          <p:cNvPr id="14" name="Picture 13"/>
          <p:cNvPicPr>
            <a:picLocks noChangeAspect="1"/>
          </p:cNvPicPr>
          <p:nvPr/>
        </p:nvPicPr>
        <p:blipFill>
          <a:blip r:embed="rId7"/>
          <a:stretch>
            <a:fillRect/>
          </a:stretch>
        </p:blipFill>
        <p:spPr>
          <a:xfrm>
            <a:off x="6808904" y="1563591"/>
            <a:ext cx="1857375" cy="1457325"/>
          </a:xfrm>
          <a:prstGeom prst="rect">
            <a:avLst/>
          </a:prstGeom>
        </p:spPr>
      </p:pic>
      <p:pic>
        <p:nvPicPr>
          <p:cNvPr id="15" name="Picture 14"/>
          <p:cNvPicPr>
            <a:picLocks noChangeAspect="1"/>
          </p:cNvPicPr>
          <p:nvPr/>
        </p:nvPicPr>
        <p:blipFill>
          <a:blip r:embed="rId8"/>
          <a:stretch>
            <a:fillRect/>
          </a:stretch>
        </p:blipFill>
        <p:spPr>
          <a:xfrm>
            <a:off x="6808904" y="3739501"/>
            <a:ext cx="1901995" cy="1758094"/>
          </a:xfrm>
          <a:prstGeom prst="rect">
            <a:avLst/>
          </a:prstGeom>
        </p:spPr>
      </p:pic>
    </p:spTree>
    <p:extLst>
      <p:ext uri="{BB962C8B-B14F-4D97-AF65-F5344CB8AC3E}">
        <p14:creationId xmlns:p14="http://schemas.microsoft.com/office/powerpoint/2010/main" val="664460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par>
                                <p:cTn id="41" presetID="3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Tips to avoid the junk food trap</a:t>
            </a:r>
          </a:p>
        </p:txBody>
      </p:sp>
      <p:sp>
        <p:nvSpPr>
          <p:cNvPr id="3" name="Content Placeholder 2"/>
          <p:cNvSpPr>
            <a:spLocks noGrp="1"/>
          </p:cNvSpPr>
          <p:nvPr>
            <p:ph idx="1"/>
          </p:nvPr>
        </p:nvSpPr>
        <p:spPr/>
        <p:txBody>
          <a:bodyPr>
            <a:normAutofit lnSpcReduction="10000"/>
          </a:bodyPr>
          <a:lstStyle/>
          <a:p>
            <a:r>
              <a:rPr lang="en-AU" dirty="0"/>
              <a:t>Plan ahead</a:t>
            </a:r>
          </a:p>
          <a:p>
            <a:r>
              <a:rPr lang="en-AU" dirty="0"/>
              <a:t>Bring healthy food from home</a:t>
            </a:r>
          </a:p>
          <a:p>
            <a:pPr lvl="1"/>
            <a:r>
              <a:rPr lang="en-AU" dirty="0"/>
              <a:t>Carry a piece of fruit or nuts in your bag</a:t>
            </a:r>
          </a:p>
          <a:p>
            <a:pPr lvl="1"/>
            <a:r>
              <a:rPr lang="en-AU" dirty="0"/>
              <a:t>Carry a water bottle with you</a:t>
            </a:r>
          </a:p>
          <a:p>
            <a:r>
              <a:rPr lang="en-AU" dirty="0"/>
              <a:t>Avoid highly processed packaged food</a:t>
            </a:r>
          </a:p>
          <a:p>
            <a:r>
              <a:rPr lang="en-AU" dirty="0"/>
              <a:t>Write a shopping list and stick to it!</a:t>
            </a:r>
          </a:p>
          <a:p>
            <a:r>
              <a:rPr lang="en-AU" dirty="0"/>
              <a:t>Do a big cook-up and freeze individual portions for a quick meal</a:t>
            </a:r>
          </a:p>
        </p:txBody>
      </p:sp>
    </p:spTree>
    <p:extLst>
      <p:ext uri="{BB962C8B-B14F-4D97-AF65-F5344CB8AC3E}">
        <p14:creationId xmlns:p14="http://schemas.microsoft.com/office/powerpoint/2010/main" val="520310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Summary </a:t>
            </a:r>
          </a:p>
        </p:txBody>
      </p:sp>
      <p:sp>
        <p:nvSpPr>
          <p:cNvPr id="3" name="Content Placeholder 2"/>
          <p:cNvSpPr>
            <a:spLocks noGrp="1"/>
          </p:cNvSpPr>
          <p:nvPr>
            <p:ph idx="1"/>
          </p:nvPr>
        </p:nvSpPr>
        <p:spPr/>
        <p:txBody>
          <a:bodyPr>
            <a:normAutofit lnSpcReduction="10000"/>
          </a:bodyPr>
          <a:lstStyle/>
          <a:p>
            <a:r>
              <a:rPr lang="en-AU" dirty="0"/>
              <a:t>What foods should we be eating?</a:t>
            </a:r>
          </a:p>
          <a:p>
            <a:r>
              <a:rPr lang="en-AU" dirty="0"/>
              <a:t>What is junk food?</a:t>
            </a:r>
          </a:p>
          <a:p>
            <a:r>
              <a:rPr lang="en-AU" dirty="0"/>
              <a:t>What is the issue with junk food?</a:t>
            </a:r>
          </a:p>
          <a:p>
            <a:r>
              <a:rPr lang="en-AU" dirty="0"/>
              <a:t>What is a serve of junk food?</a:t>
            </a:r>
          </a:p>
          <a:p>
            <a:r>
              <a:rPr lang="en-AU" dirty="0"/>
              <a:t>Is healthy eating really more expensive?</a:t>
            </a:r>
          </a:p>
          <a:p>
            <a:r>
              <a:rPr lang="en-AU" dirty="0"/>
              <a:t>Healthy vs. unhealthy meal comparisons</a:t>
            </a:r>
          </a:p>
          <a:p>
            <a:r>
              <a:rPr lang="en-AU" dirty="0"/>
              <a:t>Tips</a:t>
            </a:r>
          </a:p>
          <a:p>
            <a:r>
              <a:rPr lang="en-AU" dirty="0"/>
              <a:t>Junk food resources</a:t>
            </a:r>
          </a:p>
        </p:txBody>
      </p:sp>
    </p:spTree>
    <p:extLst>
      <p:ext uri="{BB962C8B-B14F-4D97-AF65-F5344CB8AC3E}">
        <p14:creationId xmlns:p14="http://schemas.microsoft.com/office/powerpoint/2010/main" val="1177280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Conclusion</a:t>
            </a:r>
          </a:p>
        </p:txBody>
      </p:sp>
      <p:sp>
        <p:nvSpPr>
          <p:cNvPr id="3" name="Content Placeholder 2"/>
          <p:cNvSpPr>
            <a:spLocks noGrp="1"/>
          </p:cNvSpPr>
          <p:nvPr>
            <p:ph idx="1"/>
          </p:nvPr>
        </p:nvSpPr>
        <p:spPr/>
        <p:txBody>
          <a:bodyPr>
            <a:normAutofit fontScale="92500" lnSpcReduction="10000"/>
          </a:bodyPr>
          <a:lstStyle/>
          <a:p>
            <a:r>
              <a:rPr lang="en-AU" dirty="0"/>
              <a:t>Eating junk foods can cause </a:t>
            </a:r>
            <a:r>
              <a:rPr lang="en-AU" b="1" dirty="0"/>
              <a:t>weight gain </a:t>
            </a:r>
            <a:r>
              <a:rPr lang="en-AU" dirty="0"/>
              <a:t>and replace healthier foods in the diet</a:t>
            </a:r>
          </a:p>
          <a:p>
            <a:r>
              <a:rPr lang="en-AU" dirty="0"/>
              <a:t>For most people there is </a:t>
            </a:r>
            <a:r>
              <a:rPr lang="en-AU" b="1" u="sng" dirty="0"/>
              <a:t>no room for junk </a:t>
            </a:r>
            <a:r>
              <a:rPr lang="en-AU" dirty="0"/>
              <a:t>food </a:t>
            </a:r>
          </a:p>
          <a:p>
            <a:r>
              <a:rPr lang="en-AU" dirty="0"/>
              <a:t>Focus on the 5 essential food groups for good health</a:t>
            </a:r>
          </a:p>
          <a:p>
            <a:r>
              <a:rPr lang="en-AU" dirty="0"/>
              <a:t>Opt for water as your beverage of choice</a:t>
            </a:r>
          </a:p>
          <a:p>
            <a:r>
              <a:rPr lang="en-AU" dirty="0"/>
              <a:t>Make homemade versions of typical takeaway foods (e.g. healthy pizza or burger)</a:t>
            </a:r>
          </a:p>
        </p:txBody>
      </p:sp>
    </p:spTree>
    <p:extLst>
      <p:ext uri="{BB962C8B-B14F-4D97-AF65-F5344CB8AC3E}">
        <p14:creationId xmlns:p14="http://schemas.microsoft.com/office/powerpoint/2010/main" val="3220387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to get more information?</a:t>
            </a:r>
          </a:p>
        </p:txBody>
      </p:sp>
      <p:sp>
        <p:nvSpPr>
          <p:cNvPr id="3" name="Content Placeholder 2"/>
          <p:cNvSpPr>
            <a:spLocks noGrp="1"/>
          </p:cNvSpPr>
          <p:nvPr>
            <p:ph idx="1"/>
          </p:nvPr>
        </p:nvSpPr>
        <p:spPr>
          <a:xfrm>
            <a:off x="457200" y="1556792"/>
            <a:ext cx="8229600" cy="4332288"/>
          </a:xfrm>
        </p:spPr>
        <p:txBody>
          <a:bodyPr>
            <a:normAutofit/>
          </a:bodyPr>
          <a:lstStyle/>
          <a:p>
            <a:r>
              <a:rPr lang="en-AU" sz="2100" dirty="0"/>
              <a:t>Visit the LiveLighter junk food page: </a:t>
            </a:r>
            <a:r>
              <a:rPr lang="en-AU" sz="2100" dirty="0">
                <a:hlinkClick r:id="rId3"/>
              </a:rPr>
              <a:t>https</a:t>
            </a:r>
            <a:r>
              <a:rPr lang="en-AU" sz="2100">
                <a:hlinkClick r:id="rId3"/>
              </a:rPr>
              <a:t>://livelighter.com.au/The-Facts/About-Junk-Food</a:t>
            </a:r>
            <a:endParaRPr lang="en-AU" sz="2100" dirty="0"/>
          </a:p>
          <a:p>
            <a:r>
              <a:rPr lang="en-AU" sz="2100" dirty="0"/>
              <a:t>Email: </a:t>
            </a:r>
            <a:r>
              <a:rPr lang="en-AU" sz="2100" dirty="0">
                <a:hlinkClick r:id="rId4"/>
              </a:rPr>
              <a:t>info@livelighter.com.au</a:t>
            </a:r>
            <a:endParaRPr lang="en-AU" sz="2100" dirty="0"/>
          </a:p>
          <a:p>
            <a:pPr marL="0" indent="0">
              <a:buNone/>
            </a:pPr>
            <a:endParaRPr lang="en-AU" sz="2100" dirty="0"/>
          </a:p>
          <a:p>
            <a:r>
              <a:rPr lang="en-AU" sz="2100" dirty="0"/>
              <a:t>Other helpful websites</a:t>
            </a:r>
          </a:p>
          <a:p>
            <a:pPr lvl="1"/>
            <a:r>
              <a:rPr lang="en-AU" sz="2100" dirty="0"/>
              <a:t>Australian Dietary Guidelines </a:t>
            </a:r>
            <a:r>
              <a:rPr lang="en-AU" sz="2100" u="sng" dirty="0">
                <a:hlinkClick r:id="rId5"/>
              </a:rPr>
              <a:t>https://www.nhmrc.gov.au/guidelines-publications/n55</a:t>
            </a:r>
            <a:endParaRPr lang="en-AU" sz="2100" dirty="0"/>
          </a:p>
          <a:p>
            <a:pPr lvl="1"/>
            <a:r>
              <a:rPr lang="en-AU" sz="2100" dirty="0"/>
              <a:t>World Health Organisation </a:t>
            </a:r>
            <a:r>
              <a:rPr lang="en-AU" sz="2100" u="sng" dirty="0">
                <a:hlinkClick r:id="rId6"/>
              </a:rPr>
              <a:t>http://www.who.int/nutrition/publications/nutrient/en/</a:t>
            </a:r>
            <a:endParaRPr lang="en-AU" sz="2100" dirty="0"/>
          </a:p>
          <a:p>
            <a:pPr lvl="1"/>
            <a:r>
              <a:rPr lang="en-AU" sz="2100" dirty="0"/>
              <a:t>Eat for Health </a:t>
            </a:r>
            <a:r>
              <a:rPr lang="en-AU" sz="2100" u="sng" dirty="0">
                <a:hlinkClick r:id="rId7"/>
              </a:rPr>
              <a:t>https://www.eatforhealth.gov.au/food-essentials/discretionary-food-and-drink-choices</a:t>
            </a:r>
            <a:endParaRPr lang="en-AU" sz="2100" dirty="0"/>
          </a:p>
        </p:txBody>
      </p:sp>
    </p:spTree>
    <p:extLst>
      <p:ext uri="{BB962C8B-B14F-4D97-AF65-F5344CB8AC3E}">
        <p14:creationId xmlns:p14="http://schemas.microsoft.com/office/powerpoint/2010/main" val="2639120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Junk food resources</a:t>
            </a:r>
          </a:p>
        </p:txBody>
      </p:sp>
      <p:pic>
        <p:nvPicPr>
          <p:cNvPr id="4" name="Content Placeholder 3"/>
          <p:cNvPicPr>
            <a:picLocks noGrp="1" noChangeAspect="1"/>
          </p:cNvPicPr>
          <p:nvPr>
            <p:ph idx="1"/>
          </p:nvPr>
        </p:nvPicPr>
        <p:blipFill>
          <a:blip r:embed="rId3"/>
          <a:stretch>
            <a:fillRect/>
          </a:stretch>
        </p:blipFill>
        <p:spPr>
          <a:xfrm>
            <a:off x="637826" y="1417638"/>
            <a:ext cx="2314600" cy="2251379"/>
          </a:xfrm>
          <a:prstGeom prst="rect">
            <a:avLst/>
          </a:prstGeom>
        </p:spPr>
      </p:pic>
      <p:pic>
        <p:nvPicPr>
          <p:cNvPr id="5" name="Picture 4"/>
          <p:cNvPicPr>
            <a:picLocks noChangeAspect="1"/>
          </p:cNvPicPr>
          <p:nvPr/>
        </p:nvPicPr>
        <p:blipFill>
          <a:blip r:embed="rId4"/>
          <a:stretch>
            <a:fillRect/>
          </a:stretch>
        </p:blipFill>
        <p:spPr>
          <a:xfrm>
            <a:off x="6588224" y="1975481"/>
            <a:ext cx="1973087" cy="2647007"/>
          </a:xfrm>
          <a:prstGeom prst="rect">
            <a:avLst/>
          </a:prstGeom>
        </p:spPr>
      </p:pic>
      <p:pic>
        <p:nvPicPr>
          <p:cNvPr id="6" name="Picture 5"/>
          <p:cNvPicPr>
            <a:picLocks noChangeAspect="1"/>
          </p:cNvPicPr>
          <p:nvPr/>
        </p:nvPicPr>
        <p:blipFill>
          <a:blip r:embed="rId5"/>
          <a:stretch>
            <a:fillRect/>
          </a:stretch>
        </p:blipFill>
        <p:spPr>
          <a:xfrm>
            <a:off x="3946672" y="1916832"/>
            <a:ext cx="2088232" cy="2764307"/>
          </a:xfrm>
          <a:prstGeom prst="rect">
            <a:avLst/>
          </a:prstGeom>
        </p:spPr>
      </p:pic>
      <p:pic>
        <p:nvPicPr>
          <p:cNvPr id="7" name="Picture 6"/>
          <p:cNvPicPr>
            <a:picLocks noChangeAspect="1"/>
          </p:cNvPicPr>
          <p:nvPr/>
        </p:nvPicPr>
        <p:blipFill>
          <a:blip r:embed="rId6"/>
          <a:stretch>
            <a:fillRect/>
          </a:stretch>
        </p:blipFill>
        <p:spPr>
          <a:xfrm>
            <a:off x="637826" y="3947641"/>
            <a:ext cx="2471953" cy="1728751"/>
          </a:xfrm>
          <a:prstGeom prst="rect">
            <a:avLst/>
          </a:prstGeom>
        </p:spPr>
      </p:pic>
      <p:sp>
        <p:nvSpPr>
          <p:cNvPr id="8" name="TextBox 7"/>
          <p:cNvSpPr txBox="1"/>
          <p:nvPr/>
        </p:nvSpPr>
        <p:spPr>
          <a:xfrm>
            <a:off x="521853" y="5865964"/>
            <a:ext cx="5939423" cy="400110"/>
          </a:xfrm>
          <a:prstGeom prst="rect">
            <a:avLst/>
          </a:prstGeom>
          <a:noFill/>
        </p:spPr>
        <p:txBody>
          <a:bodyPr wrap="square" rtlCol="0">
            <a:spAutoFit/>
          </a:bodyPr>
          <a:lstStyle/>
          <a:p>
            <a:r>
              <a:rPr lang="en-AU" sz="2000" b="1" dirty="0"/>
              <a:t>https://livelighter.com.au/The-Facts/About-Junk-Food</a:t>
            </a:r>
          </a:p>
        </p:txBody>
      </p:sp>
    </p:spTree>
    <p:extLst>
      <p:ext uri="{BB962C8B-B14F-4D97-AF65-F5344CB8AC3E}">
        <p14:creationId xmlns:p14="http://schemas.microsoft.com/office/powerpoint/2010/main" val="3693749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AU" dirty="0"/>
              <a:t>Background information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495" y="2204864"/>
            <a:ext cx="6865009" cy="185430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311" y="4846398"/>
            <a:ext cx="7199376" cy="1078992"/>
          </a:xfrm>
          <a:prstGeom prst="rect">
            <a:avLst/>
          </a:prstGeom>
        </p:spPr>
      </p:pic>
    </p:spTree>
    <p:extLst>
      <p:ext uri="{BB962C8B-B14F-4D97-AF65-F5344CB8AC3E}">
        <p14:creationId xmlns:p14="http://schemas.microsoft.com/office/powerpoint/2010/main" val="175737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 should we be eating?</a:t>
            </a:r>
          </a:p>
        </p:txBody>
      </p:sp>
      <p:pic>
        <p:nvPicPr>
          <p:cNvPr id="7" name="Picture 6"/>
          <p:cNvPicPr>
            <a:picLocks noChangeAspect="1"/>
          </p:cNvPicPr>
          <p:nvPr/>
        </p:nvPicPr>
        <p:blipFill>
          <a:blip r:embed="rId3"/>
          <a:stretch>
            <a:fillRect/>
          </a:stretch>
        </p:blipFill>
        <p:spPr>
          <a:xfrm>
            <a:off x="2411760" y="1268760"/>
            <a:ext cx="3888432" cy="5048140"/>
          </a:xfrm>
          <a:prstGeom prst="rect">
            <a:avLst/>
          </a:prstGeom>
        </p:spPr>
      </p:pic>
    </p:spTree>
    <p:extLst>
      <p:ext uri="{BB962C8B-B14F-4D97-AF65-F5344CB8AC3E}">
        <p14:creationId xmlns:p14="http://schemas.microsoft.com/office/powerpoint/2010/main" val="3208035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 is junk food?</a:t>
            </a:r>
          </a:p>
        </p:txBody>
      </p:sp>
      <p:sp>
        <p:nvSpPr>
          <p:cNvPr id="3" name="Content Placeholder 2"/>
          <p:cNvSpPr>
            <a:spLocks noGrp="1"/>
          </p:cNvSpPr>
          <p:nvPr>
            <p:ph idx="1"/>
          </p:nvPr>
        </p:nvSpPr>
        <p:spPr>
          <a:xfrm>
            <a:off x="457200" y="1790861"/>
            <a:ext cx="8229600" cy="4451634"/>
          </a:xfrm>
        </p:spPr>
        <p:txBody>
          <a:bodyPr>
            <a:normAutofit/>
          </a:bodyPr>
          <a:lstStyle/>
          <a:p>
            <a:r>
              <a:rPr lang="en-AU" sz="3400" dirty="0"/>
              <a:t>High energy nutrient poor foods that are not needed for good health</a:t>
            </a:r>
          </a:p>
          <a:p>
            <a:r>
              <a:rPr lang="en-AU" sz="3400" dirty="0"/>
              <a:t>Should only be consumed occasionally and in small amounts </a:t>
            </a:r>
          </a:p>
          <a:p>
            <a:r>
              <a:rPr lang="en-AU" sz="3400" dirty="0"/>
              <a:t>Examples include hot chips, pies, chocolate, cakes, biscuits </a:t>
            </a:r>
            <a:r>
              <a:rPr lang="en-AU" sz="3400" dirty="0" err="1"/>
              <a:t>etc</a:t>
            </a:r>
            <a:endParaRPr lang="en-AU" sz="3400" dirty="0"/>
          </a:p>
          <a:p>
            <a:pPr marL="0" indent="0">
              <a:buNone/>
            </a:pPr>
            <a:endParaRPr lang="en-AU" dirty="0"/>
          </a:p>
          <a:p>
            <a:endParaRPr lang="en-AU" dirty="0"/>
          </a:p>
          <a:p>
            <a:endParaRPr lang="en-AU" dirty="0"/>
          </a:p>
          <a:p>
            <a:pPr marL="0" indent="0">
              <a:buNone/>
            </a:pPr>
            <a:endParaRPr lang="en-AU"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5164841"/>
            <a:ext cx="1574494" cy="1077654"/>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337856"/>
            <a:ext cx="1619672" cy="1079781"/>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08715" y="3497267"/>
            <a:ext cx="1118794" cy="1038821"/>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9312" y="250351"/>
            <a:ext cx="1691680" cy="1191573"/>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0800000" flipV="1">
            <a:off x="631534" y="5073170"/>
            <a:ext cx="1640720" cy="1014322"/>
          </a:xfrm>
          <a:prstGeom prst="rect">
            <a:avLst/>
          </a:prstGeom>
        </p:spPr>
      </p:pic>
    </p:spTree>
    <p:extLst>
      <p:ext uri="{BB962C8B-B14F-4D97-AF65-F5344CB8AC3E}">
        <p14:creationId xmlns:p14="http://schemas.microsoft.com/office/powerpoint/2010/main" val="247926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What’s the issue with junk food?</a:t>
            </a:r>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67867" y="1600199"/>
            <a:ext cx="3199715" cy="4525963"/>
          </a:xfrm>
        </p:spPr>
      </p:pic>
      <p:sp>
        <p:nvSpPr>
          <p:cNvPr id="5" name="Content Placeholder 4"/>
          <p:cNvSpPr>
            <a:spLocks noGrp="1"/>
          </p:cNvSpPr>
          <p:nvPr>
            <p:ph sz="half" idx="2"/>
          </p:nvPr>
        </p:nvSpPr>
        <p:spPr>
          <a:xfrm>
            <a:off x="3923928" y="1600200"/>
            <a:ext cx="5040560" cy="4525963"/>
          </a:xfrm>
        </p:spPr>
        <p:txBody>
          <a:bodyPr/>
          <a:lstStyle/>
          <a:p>
            <a:r>
              <a:rPr lang="en-AU" sz="3600" dirty="0"/>
              <a:t>Increases the risk of overweight and obesity, bringing heart disease, type 2 diabetes and cancer closer</a:t>
            </a:r>
          </a:p>
          <a:p>
            <a:endParaRPr lang="en-AU" dirty="0"/>
          </a:p>
          <a:p>
            <a:endParaRPr lang="en-AU" dirty="0"/>
          </a:p>
        </p:txBody>
      </p:sp>
    </p:spTree>
    <p:extLst>
      <p:ext uri="{BB962C8B-B14F-4D97-AF65-F5344CB8AC3E}">
        <p14:creationId xmlns:p14="http://schemas.microsoft.com/office/powerpoint/2010/main" val="1649685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What’s the issue with junk food?</a:t>
            </a:r>
          </a:p>
        </p:txBody>
      </p:sp>
      <p:sp>
        <p:nvSpPr>
          <p:cNvPr id="3" name="Content Placeholder 2"/>
          <p:cNvSpPr>
            <a:spLocks noGrp="1"/>
          </p:cNvSpPr>
          <p:nvPr>
            <p:ph idx="1"/>
          </p:nvPr>
        </p:nvSpPr>
        <p:spPr>
          <a:xfrm>
            <a:off x="457200" y="1417639"/>
            <a:ext cx="8003232" cy="3667545"/>
          </a:xfrm>
        </p:spPr>
        <p:txBody>
          <a:bodyPr>
            <a:noAutofit/>
          </a:bodyPr>
          <a:lstStyle/>
          <a:p>
            <a:r>
              <a:rPr lang="en-AU" sz="3100" b="1" dirty="0">
                <a:solidFill>
                  <a:srgbClr val="0091B4"/>
                </a:solidFill>
                <a:ea typeface="+mj-ea"/>
              </a:rPr>
              <a:t>95%</a:t>
            </a:r>
            <a:r>
              <a:rPr lang="en-AU" sz="3100" dirty="0"/>
              <a:t> of Australians are eating too much junk food</a:t>
            </a:r>
          </a:p>
          <a:p>
            <a:r>
              <a:rPr lang="en-AU" sz="3100" b="1" dirty="0">
                <a:solidFill>
                  <a:srgbClr val="0091B4"/>
                </a:solidFill>
                <a:ea typeface="+mj-ea"/>
              </a:rPr>
              <a:t>35%</a:t>
            </a:r>
            <a:r>
              <a:rPr lang="en-AU" sz="3100" dirty="0"/>
              <a:t> of an adult’s (and </a:t>
            </a:r>
            <a:r>
              <a:rPr lang="en-AU" sz="3100" b="1" dirty="0">
                <a:solidFill>
                  <a:srgbClr val="0091B4"/>
                </a:solidFill>
                <a:ea typeface="+mj-ea"/>
              </a:rPr>
              <a:t>41%</a:t>
            </a:r>
            <a:r>
              <a:rPr lang="en-AU" sz="3100" dirty="0"/>
              <a:t> of a child’s) energy intake comes from junk food</a:t>
            </a:r>
          </a:p>
          <a:p>
            <a:r>
              <a:rPr lang="en-AU" sz="3100" b="1" dirty="0">
                <a:solidFill>
                  <a:srgbClr val="0091B4"/>
                </a:solidFill>
              </a:rPr>
              <a:t>28% </a:t>
            </a:r>
            <a:r>
              <a:rPr lang="en-AU" sz="3100" dirty="0"/>
              <a:t>of the average household food budget is spent of fast food and eating out</a:t>
            </a:r>
          </a:p>
          <a:p>
            <a:endParaRPr lang="en-AU" sz="3600" dirty="0"/>
          </a:p>
        </p:txBody>
      </p:sp>
      <p:pic>
        <p:nvPicPr>
          <p:cNvPr id="4" name="Picture 3"/>
          <p:cNvPicPr>
            <a:picLocks noChangeAspect="1"/>
          </p:cNvPicPr>
          <p:nvPr/>
        </p:nvPicPr>
        <p:blipFill>
          <a:blip r:embed="rId3"/>
          <a:stretch>
            <a:fillRect/>
          </a:stretch>
        </p:blipFill>
        <p:spPr>
          <a:xfrm>
            <a:off x="1979713" y="4638458"/>
            <a:ext cx="3456384" cy="1707101"/>
          </a:xfrm>
          <a:prstGeom prst="rect">
            <a:avLst/>
          </a:prstGeom>
        </p:spPr>
      </p:pic>
    </p:spTree>
    <p:extLst>
      <p:ext uri="{BB962C8B-B14F-4D97-AF65-F5344CB8AC3E}">
        <p14:creationId xmlns:p14="http://schemas.microsoft.com/office/powerpoint/2010/main" val="204223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80">
                                          <p:stCondLst>
                                            <p:cond delay="0"/>
                                          </p:stCondLst>
                                        </p:cTn>
                                        <p:tgtEl>
                                          <p:spTgt spid="3">
                                            <p:txEl>
                                              <p:pRg st="1" end="1"/>
                                            </p:txEl>
                                          </p:spTgt>
                                        </p:tgtEl>
                                      </p:cBhvr>
                                    </p:animEffect>
                                    <p:anim calcmode="lin" valueType="num">
                                      <p:cBhvr>
                                        <p:cTn id="1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1" end="1"/>
                                            </p:txEl>
                                          </p:spTgt>
                                        </p:tgtEl>
                                      </p:cBhvr>
                                      <p:to x="100000" y="60000"/>
                                    </p:animScale>
                                    <p:animScale>
                                      <p:cBhvr>
                                        <p:cTn id="19" dur="166" decel="50000">
                                          <p:stCondLst>
                                            <p:cond delay="676"/>
                                          </p:stCondLst>
                                        </p:cTn>
                                        <p:tgtEl>
                                          <p:spTgt spid="3">
                                            <p:txEl>
                                              <p:pRg st="1" end="1"/>
                                            </p:txEl>
                                          </p:spTgt>
                                        </p:tgtEl>
                                      </p:cBhvr>
                                      <p:to x="100000" y="100000"/>
                                    </p:animScale>
                                    <p:animScale>
                                      <p:cBhvr>
                                        <p:cTn id="20" dur="26">
                                          <p:stCondLst>
                                            <p:cond delay="1312"/>
                                          </p:stCondLst>
                                        </p:cTn>
                                        <p:tgtEl>
                                          <p:spTgt spid="3">
                                            <p:txEl>
                                              <p:pRg st="1" end="1"/>
                                            </p:txEl>
                                          </p:spTgt>
                                        </p:tgtEl>
                                      </p:cBhvr>
                                      <p:to x="100000" y="80000"/>
                                    </p:animScale>
                                    <p:animScale>
                                      <p:cBhvr>
                                        <p:cTn id="21" dur="166" decel="50000">
                                          <p:stCondLst>
                                            <p:cond delay="1338"/>
                                          </p:stCondLst>
                                        </p:cTn>
                                        <p:tgtEl>
                                          <p:spTgt spid="3">
                                            <p:txEl>
                                              <p:pRg st="1" end="1"/>
                                            </p:txEl>
                                          </p:spTgt>
                                        </p:tgtEl>
                                      </p:cBhvr>
                                      <p:to x="100000" y="100000"/>
                                    </p:animScale>
                                    <p:animScale>
                                      <p:cBhvr>
                                        <p:cTn id="22" dur="26">
                                          <p:stCondLst>
                                            <p:cond delay="1642"/>
                                          </p:stCondLst>
                                        </p:cTn>
                                        <p:tgtEl>
                                          <p:spTgt spid="3">
                                            <p:txEl>
                                              <p:pRg st="1" end="1"/>
                                            </p:txEl>
                                          </p:spTgt>
                                        </p:tgtEl>
                                      </p:cBhvr>
                                      <p:to x="100000" y="90000"/>
                                    </p:animScale>
                                    <p:animScale>
                                      <p:cBhvr>
                                        <p:cTn id="23" dur="166" decel="50000">
                                          <p:stCondLst>
                                            <p:cond delay="1668"/>
                                          </p:stCondLst>
                                        </p:cTn>
                                        <p:tgtEl>
                                          <p:spTgt spid="3">
                                            <p:txEl>
                                              <p:pRg st="1" end="1"/>
                                            </p:txEl>
                                          </p:spTgt>
                                        </p:tgtEl>
                                      </p:cBhvr>
                                      <p:to x="100000" y="100000"/>
                                    </p:animScale>
                                    <p:animScale>
                                      <p:cBhvr>
                                        <p:cTn id="24" dur="26">
                                          <p:stCondLst>
                                            <p:cond delay="1808"/>
                                          </p:stCondLst>
                                        </p:cTn>
                                        <p:tgtEl>
                                          <p:spTgt spid="3">
                                            <p:txEl>
                                              <p:pRg st="1" end="1"/>
                                            </p:txEl>
                                          </p:spTgt>
                                        </p:tgtEl>
                                      </p:cBhvr>
                                      <p:to x="100000" y="95000"/>
                                    </p:animScale>
                                    <p:animScale>
                                      <p:cBhvr>
                                        <p:cTn id="25" dur="166" decel="50000">
                                          <p:stCondLst>
                                            <p:cond delay="1834"/>
                                          </p:stCondLst>
                                        </p:cTn>
                                        <p:tgtEl>
                                          <p:spTgt spid="3">
                                            <p:txEl>
                                              <p:pRg st="1" end="1"/>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What’s the issue with junk food?</a:t>
            </a:r>
          </a:p>
        </p:txBody>
      </p:sp>
      <p:sp>
        <p:nvSpPr>
          <p:cNvPr id="3" name="Content Placeholder 2"/>
          <p:cNvSpPr>
            <a:spLocks noGrp="1"/>
          </p:cNvSpPr>
          <p:nvPr>
            <p:ph idx="1"/>
          </p:nvPr>
        </p:nvSpPr>
        <p:spPr>
          <a:xfrm>
            <a:off x="370215" y="2060133"/>
            <a:ext cx="8229600" cy="4332288"/>
          </a:xfrm>
        </p:spPr>
        <p:txBody>
          <a:bodyPr/>
          <a:lstStyle/>
          <a:p>
            <a:r>
              <a:rPr lang="en-AU" dirty="0"/>
              <a:t>Too convenient</a:t>
            </a:r>
          </a:p>
          <a:p>
            <a:r>
              <a:rPr lang="en-AU" dirty="0"/>
              <a:t>Too tasty</a:t>
            </a:r>
          </a:p>
          <a:p>
            <a:r>
              <a:rPr lang="en-AU" dirty="0"/>
              <a:t>Available everywhere</a:t>
            </a:r>
          </a:p>
          <a:p>
            <a:r>
              <a:rPr lang="en-AU" dirty="0"/>
              <a:t>Heavily promoted</a:t>
            </a:r>
          </a:p>
          <a:p>
            <a:r>
              <a:rPr lang="en-AU" dirty="0"/>
              <a:t>So commonly consumed we often don’t notice when we eat it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5198" t="-7893" r="8810"/>
          <a:stretch/>
        </p:blipFill>
        <p:spPr>
          <a:xfrm>
            <a:off x="6588224" y="1268760"/>
            <a:ext cx="2140164" cy="2016224"/>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179" t="5414" r="5334" b="7821"/>
          <a:stretch/>
        </p:blipFill>
        <p:spPr>
          <a:xfrm>
            <a:off x="4969055" y="1916833"/>
            <a:ext cx="1715535" cy="1871494"/>
          </a:xfrm>
          <a:prstGeom prst="rect">
            <a:avLst/>
          </a:prstGeom>
        </p:spPr>
      </p:pic>
    </p:spTree>
    <p:extLst>
      <p:ext uri="{BB962C8B-B14F-4D97-AF65-F5344CB8AC3E}">
        <p14:creationId xmlns:p14="http://schemas.microsoft.com/office/powerpoint/2010/main" val="3947231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What’s a serve of junk food?</a:t>
            </a:r>
          </a:p>
        </p:txBody>
      </p:sp>
      <p:sp>
        <p:nvSpPr>
          <p:cNvPr id="4" name="Content Placeholder 3"/>
          <p:cNvSpPr>
            <a:spLocks noGrp="1"/>
          </p:cNvSpPr>
          <p:nvPr>
            <p:ph sz="half" idx="2"/>
          </p:nvPr>
        </p:nvSpPr>
        <p:spPr>
          <a:xfrm>
            <a:off x="298197" y="1423772"/>
            <a:ext cx="4315038" cy="4527929"/>
          </a:xfrm>
        </p:spPr>
        <p:txBody>
          <a:bodyPr/>
          <a:lstStyle/>
          <a:p>
            <a:pPr marL="0" indent="0">
              <a:buNone/>
            </a:pPr>
            <a:endParaRPr lang="en-AU" dirty="0"/>
          </a:p>
          <a:p>
            <a:pPr marL="0" indent="0">
              <a:buNone/>
            </a:pPr>
            <a:r>
              <a:rPr lang="en-AU" dirty="0"/>
              <a:t>    </a:t>
            </a:r>
            <a:endParaRPr lang="en-AU" sz="3200" b="1" dirty="0"/>
          </a:p>
        </p:txBody>
      </p:sp>
      <p:pic>
        <p:nvPicPr>
          <p:cNvPr id="8" name="Content Placeholder 7"/>
          <p:cNvPicPr>
            <a:picLocks noGrp="1" noChangeAspect="1"/>
          </p:cNvPicPr>
          <p:nvPr>
            <p:ph sz="quarter" idx="4"/>
          </p:nvPr>
        </p:nvPicPr>
        <p:blipFill rotWithShape="1">
          <a:blip r:embed="rId3" cstate="print">
            <a:extLst>
              <a:ext uri="{28A0092B-C50C-407E-A947-70E740481C1C}">
                <a14:useLocalDpi xmlns:a14="http://schemas.microsoft.com/office/drawing/2010/main" val="0"/>
              </a:ext>
            </a:extLst>
          </a:blip>
          <a:srcRect l="48132" t="7975"/>
          <a:stretch/>
        </p:blipFill>
        <p:spPr>
          <a:xfrm>
            <a:off x="1820905" y="2986925"/>
            <a:ext cx="717329" cy="1181713"/>
          </a:xfr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13176" y="1761820"/>
            <a:ext cx="1224254" cy="815676"/>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619159" y="3036929"/>
                <a:ext cx="745411" cy="801310"/>
              </a:xfrm>
              <a:prstGeom prst="rect">
                <a:avLst/>
              </a:prstGeom>
              <a:noFill/>
            </p:spPr>
            <p:txBody>
              <a:bodyPr wrap="square" rtlCol="0">
                <a:spAutoFit/>
              </a:bodyPr>
              <a:lstStyle/>
              <a:p>
                <a14:m>
                  <m:oMath xmlns:m="http://schemas.openxmlformats.org/officeDocument/2006/math">
                    <m:f>
                      <m:fPr>
                        <m:ctrlPr>
                          <a:rPr lang="en-AU" sz="3200" b="1" i="1" dirty="0" smtClean="0">
                            <a:latin typeface="Cambria Math" panose="02040503050406030204" pitchFamily="18" charset="0"/>
                          </a:rPr>
                        </m:ctrlPr>
                      </m:fPr>
                      <m:num>
                        <m:r>
                          <a:rPr lang="en-AU" sz="3200" b="1" i="1" dirty="0" smtClean="0">
                            <a:latin typeface="Cambria Math" panose="02040503050406030204" pitchFamily="18" charset="0"/>
                          </a:rPr>
                          <m:t>𝟏</m:t>
                        </m:r>
                      </m:num>
                      <m:den>
                        <m:r>
                          <a:rPr lang="en-AU" sz="3200" b="1" i="1" dirty="0" smtClean="0">
                            <a:latin typeface="Cambria Math" panose="02040503050406030204" pitchFamily="18" charset="0"/>
                          </a:rPr>
                          <m:t>𝟐</m:t>
                        </m:r>
                      </m:den>
                    </m:f>
                    <m:r>
                      <a:rPr lang="en-AU" sz="3200" b="1" i="0" dirty="0" smtClean="0">
                        <a:latin typeface="Cambria Math" panose="02040503050406030204" pitchFamily="18" charset="0"/>
                      </a:rPr>
                      <m:t>  </m:t>
                    </m:r>
                  </m:oMath>
                </a14:m>
                <a:r>
                  <a:rPr lang="en-AU" sz="3200" b="1" dirty="0"/>
                  <a:t>x </a:t>
                </a:r>
              </a:p>
            </p:txBody>
          </p:sp>
        </mc:Choice>
        <mc:Fallback xmlns="">
          <p:sp>
            <p:nvSpPr>
              <p:cNvPr id="9" name="TextBox 8"/>
              <p:cNvSpPr txBox="1">
                <a:spLocks noRot="1" noChangeAspect="1" noMove="1" noResize="1" noEditPoints="1" noAdjustHandles="1" noChangeArrowheads="1" noChangeShapeType="1" noTextEdit="1"/>
              </p:cNvSpPr>
              <p:nvPr/>
            </p:nvSpPr>
            <p:spPr>
              <a:xfrm>
                <a:off x="619159" y="3036929"/>
                <a:ext cx="745411" cy="801310"/>
              </a:xfrm>
              <a:prstGeom prst="rect">
                <a:avLst/>
              </a:prstGeom>
              <a:blipFill>
                <a:blip r:embed="rId5"/>
                <a:stretch>
                  <a:fillRect r="-30328" b="-12121"/>
                </a:stretch>
              </a:blipFill>
            </p:spPr>
            <p:txBody>
              <a:bodyPr/>
              <a:lstStyle/>
              <a:p>
                <a:r>
                  <a:rPr lang="en-AU">
                    <a:noFill/>
                  </a:rPr>
                  <a:t> </a:t>
                </a:r>
              </a:p>
            </p:txBody>
          </p:sp>
        </mc:Fallback>
      </mc:AlternateContent>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6481" y="1803671"/>
            <a:ext cx="1225149" cy="816273"/>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15743" y="4511114"/>
            <a:ext cx="916525" cy="1440587"/>
          </a:xfrm>
          <a:prstGeom prst="rect">
            <a:avLst/>
          </a:prstGeom>
        </p:spPr>
      </p:pic>
      <p:sp>
        <p:nvSpPr>
          <p:cNvPr id="15" name="TextBox 14"/>
          <p:cNvSpPr txBox="1"/>
          <p:nvPr/>
        </p:nvSpPr>
        <p:spPr>
          <a:xfrm>
            <a:off x="631355" y="4653136"/>
            <a:ext cx="849475" cy="594079"/>
          </a:xfrm>
          <a:prstGeom prst="rect">
            <a:avLst/>
          </a:prstGeom>
          <a:noFill/>
        </p:spPr>
        <p:txBody>
          <a:bodyPr wrap="square" rtlCol="0">
            <a:spAutoFit/>
          </a:bodyPr>
          <a:lstStyle/>
          <a:p>
            <a:r>
              <a:rPr lang="en-AU" sz="3200" b="1" dirty="0"/>
              <a:t>1 x</a:t>
            </a:r>
          </a:p>
        </p:txBody>
      </p:sp>
      <p:sp>
        <p:nvSpPr>
          <p:cNvPr id="17" name="TextBox 16"/>
          <p:cNvSpPr txBox="1"/>
          <p:nvPr/>
        </p:nvSpPr>
        <p:spPr>
          <a:xfrm>
            <a:off x="4655241" y="1847192"/>
            <a:ext cx="749502" cy="584775"/>
          </a:xfrm>
          <a:prstGeom prst="rect">
            <a:avLst/>
          </a:prstGeom>
          <a:noFill/>
        </p:spPr>
        <p:txBody>
          <a:bodyPr wrap="square" rtlCol="0">
            <a:spAutoFit/>
          </a:bodyPr>
          <a:lstStyle/>
          <a:p>
            <a:r>
              <a:rPr lang="en-AU" sz="3200" b="1" dirty="0"/>
              <a:t>1 x </a:t>
            </a:r>
          </a:p>
        </p:txBody>
      </p:sp>
      <p:sp>
        <p:nvSpPr>
          <p:cNvPr id="19" name="TextBox 18"/>
          <p:cNvSpPr txBox="1"/>
          <p:nvPr/>
        </p:nvSpPr>
        <p:spPr>
          <a:xfrm>
            <a:off x="4622552" y="3145197"/>
            <a:ext cx="793135" cy="584775"/>
          </a:xfrm>
          <a:prstGeom prst="rect">
            <a:avLst/>
          </a:prstGeom>
          <a:noFill/>
        </p:spPr>
        <p:txBody>
          <a:bodyPr wrap="square" rtlCol="0">
            <a:spAutoFit/>
          </a:bodyPr>
          <a:lstStyle/>
          <a:p>
            <a:r>
              <a:rPr lang="en-AU" sz="3200" b="1" dirty="0"/>
              <a:t>6 x </a:t>
            </a:r>
          </a:p>
        </p:txBody>
      </p:sp>
      <p:pic>
        <p:nvPicPr>
          <p:cNvPr id="20" name="Picture 19"/>
          <p:cNvPicPr>
            <a:picLocks noChangeAspect="1"/>
          </p:cNvPicPr>
          <p:nvPr/>
        </p:nvPicPr>
        <p:blipFill rotWithShape="1">
          <a:blip r:embed="rId7" cstate="print">
            <a:extLst>
              <a:ext uri="{28A0092B-C50C-407E-A947-70E740481C1C}">
                <a14:useLocalDpi xmlns:a14="http://schemas.microsoft.com/office/drawing/2010/main" val="0"/>
              </a:ext>
            </a:extLst>
          </a:blip>
          <a:srcRect l="5640" t="3825" r="7543" b="11016"/>
          <a:stretch/>
        </p:blipFill>
        <p:spPr>
          <a:xfrm>
            <a:off x="5771598" y="2861521"/>
            <a:ext cx="1656185" cy="1152128"/>
          </a:xfrm>
          <a:prstGeom prst="rect">
            <a:avLst/>
          </a:prstGeom>
        </p:spPr>
      </p:pic>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04963" y="4337336"/>
            <a:ext cx="1234984" cy="1234984"/>
          </a:xfrm>
          <a:prstGeom prst="rect">
            <a:avLst/>
          </a:prstGeom>
        </p:spPr>
      </p:pic>
      <p:sp>
        <p:nvSpPr>
          <p:cNvPr id="22" name="TextBox 21"/>
          <p:cNvSpPr txBox="1"/>
          <p:nvPr/>
        </p:nvSpPr>
        <p:spPr>
          <a:xfrm>
            <a:off x="4508168" y="4385492"/>
            <a:ext cx="2088936" cy="1077218"/>
          </a:xfrm>
          <a:prstGeom prst="rect">
            <a:avLst/>
          </a:prstGeom>
          <a:noFill/>
        </p:spPr>
        <p:txBody>
          <a:bodyPr wrap="square" rtlCol="0">
            <a:spAutoFit/>
          </a:bodyPr>
          <a:lstStyle/>
          <a:p>
            <a:r>
              <a:rPr lang="en-AU" sz="3200" b="1" dirty="0"/>
              <a:t>1 x small piece (30g) </a:t>
            </a:r>
          </a:p>
        </p:txBody>
      </p:sp>
      <p:pic>
        <p:nvPicPr>
          <p:cNvPr id="23" name="Picture 22"/>
          <p:cNvPicPr>
            <a:picLocks noChangeAspect="1"/>
          </p:cNvPicPr>
          <p:nvPr/>
        </p:nvPicPr>
        <p:blipFill rotWithShape="1">
          <a:blip r:embed="rId9">
            <a:extLst>
              <a:ext uri="{28A0092B-C50C-407E-A947-70E740481C1C}">
                <a14:useLocalDpi xmlns:a14="http://schemas.microsoft.com/office/drawing/2010/main" val="0"/>
              </a:ext>
            </a:extLst>
          </a:blip>
          <a:srcRect l="27326" t="34598" r="24435" b="16066"/>
          <a:stretch/>
        </p:blipFill>
        <p:spPr>
          <a:xfrm>
            <a:off x="5638279" y="1565376"/>
            <a:ext cx="1584176" cy="1080120"/>
          </a:xfrm>
          <a:prstGeom prst="rect">
            <a:avLst/>
          </a:prstGeom>
        </p:spPr>
      </p:pic>
      <p:sp>
        <p:nvSpPr>
          <p:cNvPr id="3" name="TextBox 2"/>
          <p:cNvSpPr txBox="1"/>
          <p:nvPr/>
        </p:nvSpPr>
        <p:spPr>
          <a:xfrm>
            <a:off x="632311" y="1900054"/>
            <a:ext cx="880865" cy="584775"/>
          </a:xfrm>
          <a:prstGeom prst="rect">
            <a:avLst/>
          </a:prstGeom>
          <a:noFill/>
        </p:spPr>
        <p:txBody>
          <a:bodyPr wrap="square" rtlCol="0">
            <a:spAutoFit/>
          </a:bodyPr>
          <a:lstStyle/>
          <a:p>
            <a:r>
              <a:rPr lang="en-AU" sz="3200" b="1" dirty="0"/>
              <a:t>2 x</a:t>
            </a:r>
          </a:p>
        </p:txBody>
      </p:sp>
    </p:spTree>
    <p:extLst>
      <p:ext uri="{BB962C8B-B14F-4D97-AF65-F5344CB8AC3E}">
        <p14:creationId xmlns:p14="http://schemas.microsoft.com/office/powerpoint/2010/main" val="273085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80">
                                          <p:stCondLst>
                                            <p:cond delay="0"/>
                                          </p:stCondLst>
                                        </p:cTn>
                                        <p:tgtEl>
                                          <p:spTgt spid="17"/>
                                        </p:tgtEl>
                                      </p:cBhvr>
                                    </p:animEffect>
                                    <p:anim calcmode="lin" valueType="num">
                                      <p:cBhvr>
                                        <p:cTn id="37"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2" dur="26">
                                          <p:stCondLst>
                                            <p:cond delay="650"/>
                                          </p:stCondLst>
                                        </p:cTn>
                                        <p:tgtEl>
                                          <p:spTgt spid="17"/>
                                        </p:tgtEl>
                                      </p:cBhvr>
                                      <p:to x="100000" y="60000"/>
                                    </p:animScale>
                                    <p:animScale>
                                      <p:cBhvr>
                                        <p:cTn id="43" dur="166" decel="50000">
                                          <p:stCondLst>
                                            <p:cond delay="676"/>
                                          </p:stCondLst>
                                        </p:cTn>
                                        <p:tgtEl>
                                          <p:spTgt spid="17"/>
                                        </p:tgtEl>
                                      </p:cBhvr>
                                      <p:to x="100000" y="100000"/>
                                    </p:animScale>
                                    <p:animScale>
                                      <p:cBhvr>
                                        <p:cTn id="44" dur="26">
                                          <p:stCondLst>
                                            <p:cond delay="1312"/>
                                          </p:stCondLst>
                                        </p:cTn>
                                        <p:tgtEl>
                                          <p:spTgt spid="17"/>
                                        </p:tgtEl>
                                      </p:cBhvr>
                                      <p:to x="100000" y="80000"/>
                                    </p:animScale>
                                    <p:animScale>
                                      <p:cBhvr>
                                        <p:cTn id="45" dur="166" decel="50000">
                                          <p:stCondLst>
                                            <p:cond delay="1338"/>
                                          </p:stCondLst>
                                        </p:cTn>
                                        <p:tgtEl>
                                          <p:spTgt spid="17"/>
                                        </p:tgtEl>
                                      </p:cBhvr>
                                      <p:to x="100000" y="100000"/>
                                    </p:animScale>
                                    <p:animScale>
                                      <p:cBhvr>
                                        <p:cTn id="46" dur="26">
                                          <p:stCondLst>
                                            <p:cond delay="1642"/>
                                          </p:stCondLst>
                                        </p:cTn>
                                        <p:tgtEl>
                                          <p:spTgt spid="17"/>
                                        </p:tgtEl>
                                      </p:cBhvr>
                                      <p:to x="100000" y="90000"/>
                                    </p:animScale>
                                    <p:animScale>
                                      <p:cBhvr>
                                        <p:cTn id="47" dur="166" decel="50000">
                                          <p:stCondLst>
                                            <p:cond delay="1668"/>
                                          </p:stCondLst>
                                        </p:cTn>
                                        <p:tgtEl>
                                          <p:spTgt spid="17"/>
                                        </p:tgtEl>
                                      </p:cBhvr>
                                      <p:to x="100000" y="100000"/>
                                    </p:animScale>
                                    <p:animScale>
                                      <p:cBhvr>
                                        <p:cTn id="48" dur="26">
                                          <p:stCondLst>
                                            <p:cond delay="1808"/>
                                          </p:stCondLst>
                                        </p:cTn>
                                        <p:tgtEl>
                                          <p:spTgt spid="17"/>
                                        </p:tgtEl>
                                      </p:cBhvr>
                                      <p:to x="100000" y="95000"/>
                                    </p:animScale>
                                    <p:animScale>
                                      <p:cBhvr>
                                        <p:cTn id="49" dur="166" decel="50000">
                                          <p:stCondLst>
                                            <p:cond delay="1834"/>
                                          </p:stCondLst>
                                        </p:cTn>
                                        <p:tgtEl>
                                          <p:spTgt spid="17"/>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80">
                                          <p:stCondLst>
                                            <p:cond delay="0"/>
                                          </p:stCondLst>
                                        </p:cTn>
                                        <p:tgtEl>
                                          <p:spTgt spid="23"/>
                                        </p:tgtEl>
                                      </p:cBhvr>
                                    </p:animEffect>
                                    <p:anim calcmode="lin" valueType="num">
                                      <p:cBhvr>
                                        <p:cTn id="5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8" dur="26">
                                          <p:stCondLst>
                                            <p:cond delay="650"/>
                                          </p:stCondLst>
                                        </p:cTn>
                                        <p:tgtEl>
                                          <p:spTgt spid="23"/>
                                        </p:tgtEl>
                                      </p:cBhvr>
                                      <p:to x="100000" y="60000"/>
                                    </p:animScale>
                                    <p:animScale>
                                      <p:cBhvr>
                                        <p:cTn id="59" dur="166" decel="50000">
                                          <p:stCondLst>
                                            <p:cond delay="676"/>
                                          </p:stCondLst>
                                        </p:cTn>
                                        <p:tgtEl>
                                          <p:spTgt spid="23"/>
                                        </p:tgtEl>
                                      </p:cBhvr>
                                      <p:to x="100000" y="100000"/>
                                    </p:animScale>
                                    <p:animScale>
                                      <p:cBhvr>
                                        <p:cTn id="60" dur="26">
                                          <p:stCondLst>
                                            <p:cond delay="1312"/>
                                          </p:stCondLst>
                                        </p:cTn>
                                        <p:tgtEl>
                                          <p:spTgt spid="23"/>
                                        </p:tgtEl>
                                      </p:cBhvr>
                                      <p:to x="100000" y="80000"/>
                                    </p:animScale>
                                    <p:animScale>
                                      <p:cBhvr>
                                        <p:cTn id="61" dur="166" decel="50000">
                                          <p:stCondLst>
                                            <p:cond delay="1338"/>
                                          </p:stCondLst>
                                        </p:cTn>
                                        <p:tgtEl>
                                          <p:spTgt spid="23"/>
                                        </p:tgtEl>
                                      </p:cBhvr>
                                      <p:to x="100000" y="100000"/>
                                    </p:animScale>
                                    <p:animScale>
                                      <p:cBhvr>
                                        <p:cTn id="62" dur="26">
                                          <p:stCondLst>
                                            <p:cond delay="1642"/>
                                          </p:stCondLst>
                                        </p:cTn>
                                        <p:tgtEl>
                                          <p:spTgt spid="23"/>
                                        </p:tgtEl>
                                      </p:cBhvr>
                                      <p:to x="100000" y="90000"/>
                                    </p:animScale>
                                    <p:animScale>
                                      <p:cBhvr>
                                        <p:cTn id="63" dur="166" decel="50000">
                                          <p:stCondLst>
                                            <p:cond delay="1668"/>
                                          </p:stCondLst>
                                        </p:cTn>
                                        <p:tgtEl>
                                          <p:spTgt spid="23"/>
                                        </p:tgtEl>
                                      </p:cBhvr>
                                      <p:to x="100000" y="100000"/>
                                    </p:animScale>
                                    <p:animScale>
                                      <p:cBhvr>
                                        <p:cTn id="64" dur="26">
                                          <p:stCondLst>
                                            <p:cond delay="1808"/>
                                          </p:stCondLst>
                                        </p:cTn>
                                        <p:tgtEl>
                                          <p:spTgt spid="23"/>
                                        </p:tgtEl>
                                      </p:cBhvr>
                                      <p:to x="100000" y="95000"/>
                                    </p:animScale>
                                    <p:animScale>
                                      <p:cBhvr>
                                        <p:cTn id="65" dur="166" decel="50000">
                                          <p:stCondLst>
                                            <p:cond delay="1834"/>
                                          </p:stCondLst>
                                        </p:cTn>
                                        <p:tgtEl>
                                          <p:spTgt spid="23"/>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down)">
                                      <p:cBhvr>
                                        <p:cTn id="70" dur="500"/>
                                        <p:tgtEl>
                                          <p:spTgt spid="19"/>
                                        </p:tgtEl>
                                      </p:cBhvr>
                                    </p:animEffect>
                                  </p:childTnLst>
                                </p:cTn>
                              </p:par>
                              <p:par>
                                <p:cTn id="71" presetID="22" presetClass="entr" presetSubtype="4" fill="hold"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down)">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barn(inVertical)">
                                      <p:cBhvr>
                                        <p:cTn id="78" dur="500"/>
                                        <p:tgtEl>
                                          <p:spTgt spid="22"/>
                                        </p:tgtEl>
                                      </p:cBhvr>
                                    </p:animEffect>
                                  </p:childTnLst>
                                </p:cTn>
                              </p:par>
                              <p:par>
                                <p:cTn id="79" presetID="16" presetClass="entr" presetSubtype="21" fill="hold"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barn(inVertical)">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7" grpId="0"/>
      <p:bldP spid="19" grpId="0"/>
      <p:bldP spid="22"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2013-04 LiveLighter template</Template>
  <TotalTime>5149</TotalTime>
  <Words>1740</Words>
  <Application>Microsoft Office PowerPoint</Application>
  <PresentationFormat>On-screen Show (4:3)</PresentationFormat>
  <Paragraphs>239</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Cambria Math</vt:lpstr>
      <vt:lpstr>Courier New</vt:lpstr>
      <vt:lpstr>Office Theme</vt:lpstr>
      <vt:lpstr>Junk Food</vt:lpstr>
      <vt:lpstr>Summary </vt:lpstr>
      <vt:lpstr>Background information</vt:lpstr>
      <vt:lpstr>What should we be eating?</vt:lpstr>
      <vt:lpstr>What is junk food?</vt:lpstr>
      <vt:lpstr>What’s the issue with junk food?</vt:lpstr>
      <vt:lpstr>What’s the issue with junk food?</vt:lpstr>
      <vt:lpstr>What’s the issue with junk food?</vt:lpstr>
      <vt:lpstr>What’s a serve of junk food?</vt:lpstr>
      <vt:lpstr>What’s a serve of junk food?</vt:lpstr>
      <vt:lpstr>PowerPoint Presentation</vt:lpstr>
      <vt:lpstr>Is eating healthy really more expensive?</vt:lpstr>
      <vt:lpstr>Is eating healthy really more expensive?</vt:lpstr>
      <vt:lpstr>Healthy vs. unhealthy</vt:lpstr>
      <vt:lpstr>Healthy vs. unhealthy</vt:lpstr>
      <vt:lpstr>Healthy vs. unhealthy</vt:lpstr>
      <vt:lpstr>Which of these options would be more filling?</vt:lpstr>
      <vt:lpstr>What should I drink? </vt:lpstr>
      <vt:lpstr>Tips to avoid the junk food trap</vt:lpstr>
      <vt:lpstr>Conclusion</vt:lpstr>
      <vt:lpstr>How to get more information?</vt:lpstr>
      <vt:lpstr>Junk food resources</vt:lpstr>
    </vt:vector>
  </TitlesOfParts>
  <Company>Cancer Council of 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Humphry</dc:creator>
  <cp:lastModifiedBy>Gianna Chiffelle</cp:lastModifiedBy>
  <cp:revision>188</cp:revision>
  <cp:lastPrinted>2016-05-13T02:00:27Z</cp:lastPrinted>
  <dcterms:created xsi:type="dcterms:W3CDTF">2015-10-07T07:01:27Z</dcterms:created>
  <dcterms:modified xsi:type="dcterms:W3CDTF">2016-11-12T09:43:22Z</dcterms:modified>
</cp:coreProperties>
</file>