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7" r:id="rId3"/>
    <p:sldId id="258" r:id="rId4"/>
    <p:sldId id="261" r:id="rId5"/>
    <p:sldId id="273" r:id="rId6"/>
    <p:sldId id="271" r:id="rId7"/>
    <p:sldId id="259" r:id="rId8"/>
    <p:sldId id="289" r:id="rId9"/>
    <p:sldId id="281" r:id="rId10"/>
    <p:sldId id="286" r:id="rId11"/>
    <p:sldId id="288" r:id="rId12"/>
    <p:sldId id="285" r:id="rId13"/>
    <p:sldId id="262" r:id="rId14"/>
    <p:sldId id="270" r:id="rId15"/>
    <p:sldId id="280" r:id="rId16"/>
    <p:sldId id="283" r:id="rId17"/>
    <p:sldId id="282" r:id="rId18"/>
    <p:sldId id="287" r:id="rId19"/>
    <p:sldId id="284" r:id="rId20"/>
    <p:sldId id="265" r:id="rId21"/>
    <p:sldId id="269" r:id="rId22"/>
  </p:sldIdLst>
  <p:sldSz cx="9144000" cy="6858000" type="screen4x3"/>
  <p:notesSz cx="6807200" cy="99393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a" initials="L" lastIdx="9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41D"/>
    <a:srgbClr val="0091B4"/>
    <a:srgbClr val="FEF2E2"/>
    <a:srgbClr val="FFD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4" autoAdjust="0"/>
    <p:restoredTop sz="80000" autoAdjust="0"/>
  </p:normalViewPr>
  <p:slideViewPr>
    <p:cSldViewPr showGuides="1">
      <p:cViewPr>
        <p:scale>
          <a:sx n="90" d="100"/>
          <a:sy n="90" d="100"/>
        </p:scale>
        <p:origin x="-1638" y="-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5" d="100"/>
          <a:sy n="75" d="100"/>
        </p:scale>
        <p:origin x="410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6039" y="1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946363-5D04-4A9D-B366-89DDC74DE7F7}" type="datetimeFigureOut">
              <a:rPr lang="en-AU" smtClean="0"/>
              <a:t>17/09/2019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40864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6039" y="9440864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1A1710-DC4A-4773-AC81-09882755BD4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41912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6039" y="1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91BBB0-158A-4AB3-B022-DF296543C390}" type="datetimeFigureOut">
              <a:rPr lang="en-AU" smtClean="0"/>
              <a:t>17/09/2019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8400" y="1243013"/>
            <a:ext cx="4470400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9" y="4783138"/>
            <a:ext cx="5445125" cy="39131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40864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6039" y="9440864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62A424-8258-4E02-870D-C2DF644A533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18448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62A424-8258-4E02-870D-C2DF644A5334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38515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National guidelines recommend that adults do strength training on at least 2 days each week, however only 3 in 10 adults report doing any strength training at all.</a:t>
            </a:r>
          </a:p>
          <a:p>
            <a:endParaRPr lang="en-AU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Inactive adults lose 3% to 8% of their muscle mass each decade. </a:t>
            </a:r>
          </a:p>
          <a:p>
            <a:endParaRPr lang="en-AU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 help keep your muscles and bones strong as you get older it’s important to include strengthening activities into your week.</a:t>
            </a:r>
          </a:p>
          <a:p>
            <a:endParaRPr lang="en-AU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Strengthening your muscles doesn’t have to involve going to the gym or doing weights; yoga, </a:t>
            </a:r>
            <a:r>
              <a:rPr lang="en-AU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pilates</a:t>
            </a:r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calf raises, squats, push-ups and sit-ups also count as strength exercises.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62A424-8258-4E02-870D-C2DF644A5334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131508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Being sedentary (i.e. sitting too much) is linked to a number of health risks. Even if you are meeting the guidelines for physical activity, your time spent sitting will still negatively impact your health, and </a:t>
            </a:r>
            <a:r>
              <a:rPr lang="en-AU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extra </a:t>
            </a:r>
            <a:r>
              <a:rPr lang="en-A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physical activity is required to offset these impacts!</a:t>
            </a:r>
          </a:p>
          <a:p>
            <a:endParaRPr lang="en-A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A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Research</a:t>
            </a:r>
            <a:r>
              <a:rPr lang="en-A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suggests that we should try to sit for 7 hours or less each day, and we should break up sitting time every 30 minutes.</a:t>
            </a:r>
          </a:p>
          <a:p>
            <a:endParaRPr lang="en-AU" sz="1200" b="0" i="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A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Tips to reduce and break up sitting time: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2600" dirty="0" smtClean="0"/>
              <a:t>Restrict screen time and hop on an exercise bike when watching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2600" dirty="0" smtClean="0"/>
              <a:t>Take public transport to work or school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2600" dirty="0" smtClean="0"/>
              <a:t>Set a reminder to stand and stretch each half hour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2600" dirty="0" smtClean="0"/>
              <a:t>Catch up with friends for a walk or yoga class rather than coffee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AU" sz="260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sz="2800" dirty="0" smtClean="0"/>
              <a:t>*Interactive activity – Ask audience members if they have any other ideas to reduce and break up sitting time.*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AU" sz="2600" dirty="0" smtClean="0"/>
          </a:p>
          <a:p>
            <a:r>
              <a:rPr lang="en-A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62A424-8258-4E02-870D-C2DF644A5334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245612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Even if you don’t reach the guidelines, any</a:t>
            </a:r>
            <a:r>
              <a:rPr lang="en-AU" baseline="0" dirty="0" smtClean="0"/>
              <a:t> increase in physical activity will be good for your health. This is the key message I want you to take away with you.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62A424-8258-4E02-870D-C2DF644A5334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829141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AU" sz="1100" dirty="0" smtClean="0"/>
              <a:t>An easy way to find out if you’re meeting the guidelines is to use LiveLighter’s physical activity calculator.</a:t>
            </a:r>
          </a:p>
          <a:p>
            <a:pPr lvl="0"/>
            <a:endParaRPr lang="en-AU" sz="1100" dirty="0" smtClean="0"/>
          </a:p>
          <a:p>
            <a:pPr lvl="0"/>
            <a:r>
              <a:rPr lang="en-AU" sz="1100" dirty="0" smtClean="0"/>
              <a:t>You input what kind of activities you do each week and how much time you sit for.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62A424-8258-4E02-870D-C2DF644A5334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385304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AU" baseline="0" dirty="0" smtClean="0"/>
              <a:t>The calculator will then let you know how close you are to meeting the guidelines, what you can do to improve, and recommend LiveLighter workout programs to download.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baseline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sz="1200" dirty="0" smtClean="0"/>
              <a:t>*</a:t>
            </a:r>
            <a:r>
              <a:rPr lang="en-AU" sz="1200" baseline="0" dirty="0" smtClean="0"/>
              <a:t>Optional interactive activity – ask audience members to navigate to the physical activity calculator on their phone and complete the calculator. This will take about 10 minutes*</a:t>
            </a:r>
            <a:endParaRPr lang="en-AU" sz="12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62A424-8258-4E02-870D-C2DF644A5334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130255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LiveLighter have 8 different workout programs available for you to download for free.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62A424-8258-4E02-870D-C2DF644A5334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551714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The 3 minute workout is a great way to break up your day with a little exercise. Why not get</a:t>
            </a:r>
            <a:r>
              <a:rPr lang="en-AU" baseline="0" dirty="0" smtClean="0"/>
              <a:t> all your colleagues involved for a daily 3 minute workout?</a:t>
            </a:r>
          </a:p>
          <a:p>
            <a:endParaRPr lang="en-AU" dirty="0" smtClean="0"/>
          </a:p>
          <a:p>
            <a:r>
              <a:rPr lang="en-AU" dirty="0" smtClean="0"/>
              <a:t>*Optional</a:t>
            </a:r>
            <a:r>
              <a:rPr lang="en-AU" baseline="0" dirty="0" smtClean="0"/>
              <a:t> interactive activity – complete the 3 minute workout as a group. Do each activity for 30 seconds.*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62A424-8258-4E02-870D-C2DF644A5334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492563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62A424-8258-4E02-870D-C2DF644A5334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492563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62A424-8258-4E02-870D-C2DF644A5334}" type="slidenum">
              <a:rPr lang="en-AU" smtClean="0"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536996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62A424-8258-4E02-870D-C2DF644A5334}" type="slidenum">
              <a:rPr lang="en-AU" smtClean="0"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062131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62A424-8258-4E02-870D-C2DF644A5334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23723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*Interactive 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activity</a:t>
            </a:r>
            <a:r>
              <a:rPr lang="en-A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</a:t>
            </a:r>
            <a:r>
              <a:rPr lang="en-AU" dirty="0" smtClean="0"/>
              <a:t>Ask </a:t>
            </a:r>
            <a:r>
              <a:rPr lang="en-AU" dirty="0"/>
              <a:t>audience members if they have heard of LiveLighter before, and if so, what they know</a:t>
            </a:r>
            <a:r>
              <a:rPr lang="en-AU" dirty="0" smtClean="0"/>
              <a:t>.*</a:t>
            </a:r>
            <a:endParaRPr lang="en-AU" dirty="0"/>
          </a:p>
          <a:p>
            <a:pPr lvl="1"/>
            <a:endParaRPr lang="en-AU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LiveLighter?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public health education program that aims to encourage people to eat well, be physically active and 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avoid weight gain</a:t>
            </a:r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Funded by the Department of Health and 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run </a:t>
            </a: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Cancer </a:t>
            </a: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Council 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Western Australia</a:t>
            </a:r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program engages with the community through TV, radio, print, social media, 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website, </a:t>
            </a: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resources and 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advocacy</a:t>
            </a:r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62A424-8258-4E02-870D-C2DF644A5334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02500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These are LiveLighter’s top tips for</a:t>
            </a:r>
            <a:r>
              <a:rPr lang="en-AU" baseline="0" dirty="0"/>
              <a:t> good health</a:t>
            </a:r>
            <a:r>
              <a:rPr lang="en-AU" baseline="0" dirty="0" smtClean="0"/>
              <a:t>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baseline="0" dirty="0" smtClean="0"/>
              <a:t>Today we’ll be focusing on physical activity and sedentary behaviours</a:t>
            </a:r>
            <a:endParaRPr lang="en-AU" dirty="0"/>
          </a:p>
          <a:p>
            <a:endParaRPr lang="en-AU" dirty="0"/>
          </a:p>
          <a:p>
            <a:r>
              <a:rPr lang="en-AU" dirty="0" smtClean="0"/>
              <a:t>*Animation</a:t>
            </a:r>
            <a:r>
              <a:rPr lang="en-AU" baseline="0" dirty="0" smtClean="0"/>
              <a:t> </a:t>
            </a:r>
            <a:r>
              <a:rPr lang="en-AU" baseline="0" dirty="0"/>
              <a:t>– </a:t>
            </a:r>
            <a:r>
              <a:rPr lang="en-AU" baseline="0" dirty="0" smtClean="0"/>
              <a:t>on click, dotted line forms around the tip ‘Be active everyday and sit less’*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62A424-8258-4E02-870D-C2DF644A5334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78561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 smtClean="0"/>
              <a:t>Benefits of physical activity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 smtClean="0"/>
              <a:t>* Animation</a:t>
            </a:r>
            <a:r>
              <a:rPr lang="en-AU" baseline="0" dirty="0" smtClean="0"/>
              <a:t> – on click, each dot point appears one by one *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62A424-8258-4E02-870D-C2DF644A5334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942068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AU" baseline="0" dirty="0" smtClean="0"/>
              <a:t>Physical activity includes just about any movement that results in using energy such as: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dirty="0" smtClean="0"/>
              <a:t>*Animation</a:t>
            </a:r>
            <a:r>
              <a:rPr lang="en-AU" baseline="0" dirty="0" smtClean="0"/>
              <a:t> – on click, each category of physical activity appears one by one*</a:t>
            </a:r>
          </a:p>
          <a:p>
            <a:endParaRPr lang="en-AU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Deliberate exercise or sports (e.g. running, playing football, going to the gym)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Incidental activity (e.g. playing with kids, hanging out the washing, walking to the bus)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Work-related activity (e.g. climbing a ladder, lifting boxes, gardening)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62A424-8258-4E02-870D-C2DF644A5334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0898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 smtClean="0"/>
              <a:t>Australia’s national physical activity and sedentary behaviour</a:t>
            </a:r>
            <a:r>
              <a:rPr lang="en-AU" baseline="0" dirty="0" smtClean="0"/>
              <a:t> guidelines recommend that adults aim to: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 smtClean="0"/>
              <a:t>*Animation</a:t>
            </a:r>
            <a:r>
              <a:rPr lang="en-AU" baseline="0" dirty="0" smtClean="0"/>
              <a:t> – on click, each guideline appears one by one*</a:t>
            </a:r>
          </a:p>
          <a:p>
            <a:endParaRPr lang="en-AU" b="1" dirty="0" smtClean="0"/>
          </a:p>
          <a:p>
            <a:pPr>
              <a:lnSpc>
                <a:spcPct val="120000"/>
              </a:lnSpc>
            </a:pPr>
            <a:r>
              <a:rPr lang="en-AU" b="1" dirty="0" smtClean="0"/>
              <a:t>Move More:</a:t>
            </a:r>
            <a:r>
              <a:rPr lang="en-AU" dirty="0" smtClean="0"/>
              <a:t> Be active on most, preferably all, days each week</a:t>
            </a:r>
          </a:p>
          <a:p>
            <a:pPr>
              <a:lnSpc>
                <a:spcPct val="120000"/>
              </a:lnSpc>
            </a:pPr>
            <a:r>
              <a:rPr lang="en-AU" b="1" dirty="0" smtClean="0"/>
              <a:t>Move Harder:</a:t>
            </a:r>
            <a:r>
              <a:rPr lang="en-AU" dirty="0" smtClean="0"/>
              <a:t> Do </a:t>
            </a:r>
            <a:r>
              <a:rPr lang="en-AU" b="1" dirty="0" smtClean="0">
                <a:solidFill>
                  <a:srgbClr val="FF0000"/>
                </a:solidFill>
              </a:rPr>
              <a:t>30-60 minutes </a:t>
            </a:r>
            <a:r>
              <a:rPr lang="en-AU" dirty="0" smtClean="0"/>
              <a:t>moderate or </a:t>
            </a:r>
            <a:r>
              <a:rPr lang="en-AU" b="1" dirty="0" smtClean="0">
                <a:solidFill>
                  <a:srgbClr val="FF0000"/>
                </a:solidFill>
              </a:rPr>
              <a:t>15-30 minutes vigorous</a:t>
            </a:r>
            <a:r>
              <a:rPr lang="en-AU" dirty="0" smtClean="0"/>
              <a:t> activity (or an equivalent combination of both) on most days</a:t>
            </a:r>
          </a:p>
          <a:p>
            <a:pPr>
              <a:lnSpc>
                <a:spcPct val="120000"/>
              </a:lnSpc>
            </a:pPr>
            <a:r>
              <a:rPr lang="en-AU" b="1" dirty="0" smtClean="0"/>
              <a:t>Move Stronger:</a:t>
            </a:r>
            <a:r>
              <a:rPr lang="en-AU" dirty="0" smtClean="0"/>
              <a:t> Do muscle strengthening activities on at least </a:t>
            </a:r>
            <a:r>
              <a:rPr lang="en-AU" b="1" dirty="0" smtClean="0">
                <a:solidFill>
                  <a:srgbClr val="FF0000"/>
                </a:solidFill>
              </a:rPr>
              <a:t>2 days</a:t>
            </a:r>
            <a:r>
              <a:rPr lang="en-AU" dirty="0" smtClean="0">
                <a:solidFill>
                  <a:srgbClr val="FF0000"/>
                </a:solidFill>
              </a:rPr>
              <a:t> </a:t>
            </a:r>
            <a:r>
              <a:rPr lang="en-AU" dirty="0" smtClean="0"/>
              <a:t>each week</a:t>
            </a:r>
          </a:p>
          <a:p>
            <a:pPr>
              <a:lnSpc>
                <a:spcPct val="120000"/>
              </a:lnSpc>
            </a:pPr>
            <a:r>
              <a:rPr lang="en-AU" b="1" dirty="0" smtClean="0"/>
              <a:t>Move Often:</a:t>
            </a:r>
            <a:r>
              <a:rPr lang="en-AU" dirty="0" smtClean="0"/>
              <a:t> Minimise the amount of time spent sitting and break up sitting as often as possible</a:t>
            </a:r>
          </a:p>
          <a:p>
            <a:endParaRPr lang="en-AU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62A424-8258-4E02-870D-C2DF644A5334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11722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The key to staying active is to find an exercise you enjoy. This can be an organised sport, rock climbing, gym class, tai chi, or simply taking the dog for a walk at the park or along the coast.</a:t>
            </a:r>
          </a:p>
          <a:p>
            <a:endParaRPr lang="en-AU" dirty="0" smtClean="0"/>
          </a:p>
          <a:p>
            <a:r>
              <a:rPr lang="en-AU" dirty="0" smtClean="0"/>
              <a:t>*Interactive activity – Ask audience members what physical</a:t>
            </a:r>
            <a:r>
              <a:rPr lang="en-AU" baseline="0" dirty="0" smtClean="0"/>
              <a:t> activities they enjoy doing.*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62A424-8258-4E02-870D-C2DF644A5334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531977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How do you know</a:t>
            </a:r>
            <a:r>
              <a:rPr lang="en-AU" baseline="0" dirty="0" smtClean="0"/>
              <a:t> if you’re doing moderate or vigorous intensity activity?</a:t>
            </a:r>
          </a:p>
          <a:p>
            <a:endParaRPr lang="en-AU" baseline="0" dirty="0" smtClean="0"/>
          </a:p>
          <a:p>
            <a:r>
              <a:rPr lang="en-AU" dirty="0" smtClean="0"/>
              <a:t>Light-intensity</a:t>
            </a:r>
            <a:r>
              <a:rPr lang="en-AU" baseline="0" dirty="0" smtClean="0"/>
              <a:t> activity includes light stretching, slow walking and light housework. It involves a slightly higher level of energy use than your resting state. If you’re doing light-intensity activity you’ll be able to talk normally and your breathing rate won’t increase noticeably.</a:t>
            </a:r>
          </a:p>
          <a:p>
            <a:endParaRPr lang="en-AU" baseline="0" dirty="0" smtClean="0"/>
          </a:p>
          <a:p>
            <a:r>
              <a:rPr lang="en-AU" baseline="0" dirty="0" smtClean="0"/>
              <a:t>Moderate-intensity activity includes brisk walking, leisurely swimming or bike riding, moderately active sports like cricket or golf, yoga, </a:t>
            </a:r>
            <a:r>
              <a:rPr lang="en-AU" baseline="0" dirty="0" err="1" smtClean="0"/>
              <a:t>pilates</a:t>
            </a:r>
            <a:r>
              <a:rPr lang="en-AU" baseline="0" dirty="0" smtClean="0"/>
              <a:t>, body weight exercises, active housework like cleaning gutters, mopping and vacuuming, and playing with kids. If you’re doing moderate-intensity activity you’ll be able to comfortably chat, but you won’t be able to sing more than a few words without running out of breath.</a:t>
            </a:r>
          </a:p>
          <a:p>
            <a:endParaRPr lang="en-AU" baseline="0" dirty="0" smtClean="0"/>
          </a:p>
          <a:p>
            <a:r>
              <a:rPr lang="en-AU" baseline="0" dirty="0" smtClean="0"/>
              <a:t>Vigorous-intensity activity includes running, walking up stairs or hills, highly active sports like AFL or tennis, using a rowing machine, fast cycling or fast swimming. If you’re doing vigorous-intensity activity you won’t be able to say more than a few words without having to pause to breathe.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62A424-8258-4E02-870D-C2DF644A5334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05169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48680"/>
            <a:ext cx="9144000" cy="1944216"/>
          </a:xfrm>
          <a:solidFill>
            <a:srgbClr val="0091B4"/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636912"/>
            <a:ext cx="6400800" cy="187220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1A491-1F27-4AD8-ABAE-D464D9C0149A}" type="datetimeFigureOut">
              <a:rPr lang="en-AU" smtClean="0"/>
              <a:t>17/09/2019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2FFEB-0E98-4B82-8BE6-1739197D37AD}" type="slidenum">
              <a:rPr lang="en-AU" smtClean="0"/>
              <a:t>‹#›</a:t>
            </a:fld>
            <a:endParaRPr lang="en-AU"/>
          </a:p>
        </p:txBody>
      </p:sp>
      <p:pic>
        <p:nvPicPr>
          <p:cNvPr id="8" name="Picture 9" descr="HEA 25198 Live Lighter Powerpoint_COVER"/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0122"/>
          <a:stretch/>
        </p:blipFill>
        <p:spPr bwMode="auto">
          <a:xfrm>
            <a:off x="0" y="5826642"/>
            <a:ext cx="9144000" cy="144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5971053"/>
            <a:ext cx="4105288" cy="78147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4581128"/>
            <a:ext cx="2603121" cy="1119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4883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1A491-1F27-4AD8-ABAE-D464D9C0149A}" type="datetimeFigureOut">
              <a:rPr lang="en-AU" smtClean="0"/>
              <a:t>17/09/2019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2FFEB-0E98-4B82-8BE6-1739197D37A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2494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1A491-1F27-4AD8-ABAE-D464D9C0149A}" type="datetimeFigureOut">
              <a:rPr lang="en-AU" smtClean="0"/>
              <a:t>17/09/2019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2FFEB-0E98-4B82-8BE6-1739197D37A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762665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1A491-1F27-4AD8-ABAE-D464D9C0149A}" type="datetimeFigureOut">
              <a:rPr lang="en-AU" smtClean="0"/>
              <a:t>17/09/2019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2FFEB-0E98-4B82-8BE6-1739197D37A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885501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1A491-1F27-4AD8-ABAE-D464D9C0149A}" type="datetimeFigureOut">
              <a:rPr lang="en-AU" smtClean="0"/>
              <a:t>17/09/2019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2FFEB-0E98-4B82-8BE6-1739197D37A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350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1A491-1F27-4AD8-ABAE-D464D9C0149A}" type="datetimeFigureOut">
              <a:rPr lang="en-AU" smtClean="0"/>
              <a:t>17/09/2019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2FFEB-0E98-4B82-8BE6-1739197D37A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426047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1A491-1F27-4AD8-ABAE-D464D9C0149A}" type="datetimeFigureOut">
              <a:rPr lang="en-AU" smtClean="0"/>
              <a:t>17/09/2019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2FFEB-0E98-4B82-8BE6-1739197D37AD}" type="slidenum">
              <a:rPr lang="en-AU" smtClean="0"/>
              <a:t>‹#›</a:t>
            </a:fld>
            <a:endParaRPr lang="en-AU"/>
          </a:p>
        </p:txBody>
      </p:sp>
      <p:sp>
        <p:nvSpPr>
          <p:cNvPr id="7" name="Rectangle 6"/>
          <p:cNvSpPr/>
          <p:nvPr userDrawn="1"/>
        </p:nvSpPr>
        <p:spPr>
          <a:xfrm>
            <a:off x="6804248" y="5805264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63154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1A491-1F27-4AD8-ABAE-D464D9C0149A}" type="datetimeFigureOut">
              <a:rPr lang="en-AU" smtClean="0"/>
              <a:t>17/09/2019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2FFEB-0E98-4B82-8BE6-1739197D37AD}" type="slidenum">
              <a:rPr lang="en-AU" smtClean="0"/>
              <a:t>‹#›</a:t>
            </a:fld>
            <a:endParaRPr lang="en-AU"/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0" y="548680"/>
            <a:ext cx="9144000" cy="1944216"/>
          </a:xfrm>
          <a:prstGeom prst="rect">
            <a:avLst/>
          </a:prstGeom>
          <a:solidFill>
            <a:srgbClr val="0091B4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3"/>
          </p:nvPr>
        </p:nvSpPr>
        <p:spPr>
          <a:xfrm>
            <a:off x="1371600" y="2636912"/>
            <a:ext cx="6400800" cy="187220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32864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1A491-1F27-4AD8-ABAE-D464D9C0149A}" type="datetimeFigureOut">
              <a:rPr lang="en-AU" smtClean="0"/>
              <a:t>17/09/2019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2FFEB-0E98-4B82-8BE6-1739197D37A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57583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1A491-1F27-4AD8-ABAE-D464D9C0149A}" type="datetimeFigureOut">
              <a:rPr lang="en-AU" smtClean="0"/>
              <a:t>17/09/2019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2FFEB-0E98-4B82-8BE6-1739197D37A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716154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1A491-1F27-4AD8-ABAE-D464D9C0149A}" type="datetimeFigureOut">
              <a:rPr lang="en-AU" smtClean="0"/>
              <a:t>17/09/2019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2FFEB-0E98-4B82-8BE6-1739197D37A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77166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1A491-1F27-4AD8-ABAE-D464D9C0149A}" type="datetimeFigureOut">
              <a:rPr lang="en-AU" smtClean="0"/>
              <a:t>17/09/2019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2FFEB-0E98-4B82-8BE6-1739197D37AD}" type="slidenum">
              <a:rPr lang="en-AU" smtClean="0"/>
              <a:t>‹#›</a:t>
            </a:fld>
            <a:endParaRPr lang="en-AU"/>
          </a:p>
        </p:txBody>
      </p:sp>
      <p:sp>
        <p:nvSpPr>
          <p:cNvPr id="6" name="Rectangle 5"/>
          <p:cNvSpPr/>
          <p:nvPr userDrawn="1"/>
        </p:nvSpPr>
        <p:spPr>
          <a:xfrm>
            <a:off x="6804248" y="5805264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215786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1A491-1F27-4AD8-ABAE-D464D9C0149A}" type="datetimeFigureOut">
              <a:rPr lang="en-AU" smtClean="0"/>
              <a:t>17/09/2019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2FFEB-0E98-4B82-8BE6-1739197D37A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07225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3322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C1A491-1F27-4AD8-ABAE-D464D9C0149A}" type="datetimeFigureOut">
              <a:rPr lang="en-AU" smtClean="0"/>
              <a:t>17/09/2019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82FFEB-0E98-4B82-8BE6-1739197D37AD}" type="slidenum">
              <a:rPr lang="en-AU" smtClean="0"/>
              <a:t>‹#›</a:t>
            </a:fld>
            <a:endParaRPr lang="en-AU"/>
          </a:p>
        </p:txBody>
      </p:sp>
      <p:pic>
        <p:nvPicPr>
          <p:cNvPr id="7" name="Picture 6" descr="HEA 25198 Live Lighter Powerpoint_PAGE2"/>
          <p:cNvPicPr>
            <a:picLocks noChangeAspect="1" noChangeArrowheads="1"/>
          </p:cNvPicPr>
          <p:nvPr userDrawn="1"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0421"/>
          <a:stretch/>
        </p:blipFill>
        <p:spPr bwMode="auto">
          <a:xfrm>
            <a:off x="1588" y="6496492"/>
            <a:ext cx="9140825" cy="369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5929830"/>
            <a:ext cx="1728192" cy="466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213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60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spcBef>
          <a:spcPct val="0"/>
        </a:spcBef>
        <a:buNone/>
        <a:defRPr sz="4400" b="1" kern="1200">
          <a:solidFill>
            <a:srgbClr val="0091B4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0091B4"/>
        </a:buClr>
        <a:buSzPct val="50000"/>
        <a:buFont typeface="Arial" pitchFamily="34" charset="0"/>
        <a:buChar char="▲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Clr>
          <a:srgbClr val="0091B4"/>
        </a:buClr>
        <a:buSzPct val="50000"/>
        <a:buFont typeface="Arial" pitchFamily="34" charset="0"/>
        <a:buChar char="▲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ivelighter.com.au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hyperlink" Target="mailto:info@livelighter.com.au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microsoft.com/office/2007/relationships/hdphoto" Target="../media/hdphoto1.wdp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AU" sz="6600" dirty="0" smtClean="0"/>
              <a:t>GET ACTIVE</a:t>
            </a:r>
            <a:endParaRPr lang="en-AU" sz="6600" dirty="0"/>
          </a:p>
        </p:txBody>
      </p:sp>
      <p:sp>
        <p:nvSpPr>
          <p:cNvPr id="5" name="Rectangle 4"/>
          <p:cNvSpPr/>
          <p:nvPr/>
        </p:nvSpPr>
        <p:spPr>
          <a:xfrm>
            <a:off x="107504" y="2852936"/>
            <a:ext cx="903649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800" dirty="0"/>
              <a:t>[Insert </a:t>
            </a:r>
            <a:r>
              <a:rPr lang="en-AU" sz="2800" dirty="0" smtClean="0"/>
              <a:t>name </a:t>
            </a:r>
            <a:r>
              <a:rPr lang="en-AU" sz="2800" dirty="0"/>
              <a:t>and </a:t>
            </a:r>
            <a:r>
              <a:rPr lang="en-AU" sz="2800" dirty="0" smtClean="0"/>
              <a:t>organisation </a:t>
            </a:r>
            <a:r>
              <a:rPr lang="en-AU" sz="2800" dirty="0"/>
              <a:t>here</a:t>
            </a:r>
            <a:r>
              <a:rPr lang="en-AU" sz="2800" dirty="0" smtClean="0"/>
              <a:t>]</a:t>
            </a:r>
            <a:endParaRPr lang="en-AU" sz="2400" dirty="0"/>
          </a:p>
          <a:p>
            <a:pPr algn="ctr"/>
            <a:endParaRPr lang="en-AU" sz="2400" dirty="0"/>
          </a:p>
          <a:p>
            <a:pPr algn="ctr"/>
            <a:r>
              <a:rPr lang="en-AU" sz="2400" dirty="0"/>
              <a:t>On behalf of the </a:t>
            </a:r>
            <a:r>
              <a:rPr lang="en-AU" sz="2400" i="1" dirty="0" smtClean="0"/>
              <a:t>LiveLighter</a:t>
            </a:r>
            <a:r>
              <a:rPr lang="en-AU" sz="2400" dirty="0" smtClean="0"/>
              <a:t> team at Cancer </a:t>
            </a:r>
            <a:r>
              <a:rPr lang="en-AU" sz="2400" dirty="0"/>
              <a:t>Council WA</a:t>
            </a:r>
          </a:p>
        </p:txBody>
      </p:sp>
    </p:spTree>
    <p:extLst>
      <p:ext uri="{BB962C8B-B14F-4D97-AF65-F5344CB8AC3E}">
        <p14:creationId xmlns:p14="http://schemas.microsoft.com/office/powerpoint/2010/main" val="1175459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Move stronger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00968"/>
            <a:ext cx="8229600" cy="4332288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AU" sz="2400" b="1" dirty="0"/>
              <a:t>Move Stronger:</a:t>
            </a:r>
            <a:r>
              <a:rPr lang="en-AU" sz="2400" dirty="0"/>
              <a:t> Do muscle strengthening activities on at least </a:t>
            </a:r>
            <a:r>
              <a:rPr lang="en-AU" sz="2400" b="1" dirty="0">
                <a:solidFill>
                  <a:srgbClr val="FF0000"/>
                </a:solidFill>
              </a:rPr>
              <a:t>2 days</a:t>
            </a:r>
            <a:r>
              <a:rPr lang="en-AU" sz="2400" dirty="0">
                <a:solidFill>
                  <a:srgbClr val="FF0000"/>
                </a:solidFill>
              </a:rPr>
              <a:t> </a:t>
            </a:r>
            <a:r>
              <a:rPr lang="en-AU" sz="2400" dirty="0"/>
              <a:t>each week</a:t>
            </a:r>
          </a:p>
          <a:p>
            <a:r>
              <a:rPr lang="en-AU" sz="2400" b="1" i="1" dirty="0" smtClean="0"/>
              <a:t>However, </a:t>
            </a:r>
            <a:r>
              <a:rPr lang="en-AU" sz="2400" dirty="0" smtClean="0"/>
              <a:t>only 3 in 10 Australian adults report doing any strength training at all</a:t>
            </a:r>
          </a:p>
          <a:p>
            <a:r>
              <a:rPr lang="en-AU" sz="2400" dirty="0" smtClean="0"/>
              <a:t>Important for bone and muscle strength as we age</a:t>
            </a:r>
          </a:p>
          <a:p>
            <a:r>
              <a:rPr lang="en-AU" sz="2400" dirty="0" smtClean="0"/>
              <a:t>Examples – yoga, </a:t>
            </a:r>
            <a:r>
              <a:rPr lang="en-AU" sz="2400" dirty="0" err="1" smtClean="0"/>
              <a:t>pilates</a:t>
            </a:r>
            <a:r>
              <a:rPr lang="en-AU" sz="2400" dirty="0" smtClean="0"/>
              <a:t>, calf raises, squats, weights, push-ups, sit-ups</a:t>
            </a:r>
            <a:endParaRPr lang="en-AU" sz="24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2" y="4797152"/>
            <a:ext cx="2088231" cy="139215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6176" y="4761098"/>
            <a:ext cx="2097526" cy="139810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1880" y="4797152"/>
            <a:ext cx="2088232" cy="1392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Move often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84344"/>
            <a:ext cx="8229600" cy="3628832"/>
          </a:xfrm>
        </p:spPr>
        <p:txBody>
          <a:bodyPr>
            <a:normAutofit fontScale="77500" lnSpcReduction="20000"/>
          </a:bodyPr>
          <a:lstStyle/>
          <a:p>
            <a:pPr marL="342900" lvl="1" indent="-342900">
              <a:lnSpc>
                <a:spcPct val="120000"/>
              </a:lnSpc>
            </a:pPr>
            <a:r>
              <a:rPr lang="en-AU" sz="3400" b="1" dirty="0"/>
              <a:t>Move Often:</a:t>
            </a:r>
            <a:r>
              <a:rPr lang="en-AU" sz="3400" dirty="0"/>
              <a:t> Minimise the amount of time spent sitting </a:t>
            </a:r>
            <a:r>
              <a:rPr lang="en-AU" sz="3400" dirty="0" smtClean="0">
                <a:solidFill>
                  <a:srgbClr val="FF0000"/>
                </a:solidFill>
              </a:rPr>
              <a:t>(&lt;7 hours) </a:t>
            </a:r>
            <a:r>
              <a:rPr lang="en-AU" sz="3400" dirty="0" smtClean="0"/>
              <a:t>and </a:t>
            </a:r>
            <a:r>
              <a:rPr lang="en-AU" sz="3400" dirty="0"/>
              <a:t>break up </a:t>
            </a:r>
            <a:r>
              <a:rPr lang="en-AU" sz="3400" dirty="0" smtClean="0"/>
              <a:t>sitting </a:t>
            </a:r>
            <a:r>
              <a:rPr lang="en-AU" sz="3400" dirty="0"/>
              <a:t>as often as </a:t>
            </a:r>
            <a:r>
              <a:rPr lang="en-AU" sz="3400" dirty="0" smtClean="0"/>
              <a:t>possible </a:t>
            </a:r>
            <a:r>
              <a:rPr lang="en-AU" sz="3400" dirty="0" smtClean="0">
                <a:solidFill>
                  <a:srgbClr val="FF0000"/>
                </a:solidFill>
              </a:rPr>
              <a:t>(ideally every 30 minutes)</a:t>
            </a:r>
          </a:p>
          <a:p>
            <a:pPr marL="342900" lvl="1" indent="-342900">
              <a:lnSpc>
                <a:spcPct val="120000"/>
              </a:lnSpc>
            </a:pPr>
            <a:r>
              <a:rPr lang="en-AU" sz="3400" dirty="0" smtClean="0"/>
              <a:t>Tips:</a:t>
            </a:r>
          </a:p>
          <a:p>
            <a:pPr lvl="1">
              <a:lnSpc>
                <a:spcPct val="120000"/>
              </a:lnSpc>
            </a:pPr>
            <a:r>
              <a:rPr lang="en-AU" sz="2600" dirty="0"/>
              <a:t>Restrict </a:t>
            </a:r>
            <a:r>
              <a:rPr lang="en-AU" sz="2600" dirty="0" smtClean="0"/>
              <a:t>screen time and hop on an exercise bike when watching</a:t>
            </a:r>
            <a:endParaRPr lang="en-AU" sz="2600" dirty="0"/>
          </a:p>
          <a:p>
            <a:pPr lvl="1">
              <a:lnSpc>
                <a:spcPct val="120000"/>
              </a:lnSpc>
            </a:pPr>
            <a:r>
              <a:rPr lang="en-AU" sz="2600" dirty="0"/>
              <a:t>Take public transport to work or school</a:t>
            </a:r>
          </a:p>
          <a:p>
            <a:pPr lvl="1">
              <a:lnSpc>
                <a:spcPct val="120000"/>
              </a:lnSpc>
            </a:pPr>
            <a:r>
              <a:rPr lang="en-AU" sz="2600" dirty="0" smtClean="0"/>
              <a:t>Set a reminder to </a:t>
            </a:r>
            <a:r>
              <a:rPr lang="en-AU" sz="2600" dirty="0"/>
              <a:t>stand </a:t>
            </a:r>
            <a:r>
              <a:rPr lang="en-AU" sz="2600" dirty="0" smtClean="0"/>
              <a:t>and </a:t>
            </a:r>
            <a:r>
              <a:rPr lang="en-AU" sz="2600" dirty="0"/>
              <a:t>stretch </a:t>
            </a:r>
            <a:r>
              <a:rPr lang="en-AU" sz="2600" dirty="0" smtClean="0"/>
              <a:t>each </a:t>
            </a:r>
            <a:r>
              <a:rPr lang="en-AU" sz="2600" dirty="0"/>
              <a:t>half </a:t>
            </a:r>
            <a:r>
              <a:rPr lang="en-AU" sz="2600" dirty="0" smtClean="0"/>
              <a:t>hour</a:t>
            </a:r>
          </a:p>
          <a:p>
            <a:pPr lvl="1">
              <a:lnSpc>
                <a:spcPct val="120000"/>
              </a:lnSpc>
            </a:pPr>
            <a:r>
              <a:rPr lang="en-AU" sz="2600" dirty="0" smtClean="0"/>
              <a:t>Catch up with friends for a walk or yoga class rather than coffee</a:t>
            </a:r>
            <a:endParaRPr lang="en-AU" sz="2600" dirty="0"/>
          </a:p>
          <a:p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608" y="4989512"/>
            <a:ext cx="1979712" cy="13198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3888" y="4989512"/>
            <a:ext cx="1979712" cy="131980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4969601"/>
            <a:ext cx="2009579" cy="1339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852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3"/>
          <p:cNvSpPr txBox="1">
            <a:spLocks/>
          </p:cNvSpPr>
          <p:nvPr/>
        </p:nvSpPr>
        <p:spPr>
          <a:xfrm>
            <a:off x="1763688" y="1268760"/>
            <a:ext cx="5616624" cy="36004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0091B4"/>
              </a:buClr>
              <a:buSzPct val="50000"/>
              <a:buFont typeface="Arial" pitchFamily="34" charset="0"/>
              <a:buChar char="▲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091B4"/>
              </a:buClr>
              <a:buSzPct val="50000"/>
              <a:buFont typeface="Arial" pitchFamily="34" charset="0"/>
              <a:buChar char="▲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AU" sz="6000" b="1" dirty="0" smtClean="0">
                <a:solidFill>
                  <a:srgbClr val="FFD41D"/>
                </a:solidFill>
              </a:rPr>
              <a:t>Some is better than none,</a:t>
            </a:r>
          </a:p>
          <a:p>
            <a:pPr marL="0" indent="0" algn="ctr">
              <a:buNone/>
            </a:pPr>
            <a:r>
              <a:rPr lang="en-AU" sz="6000" b="1" dirty="0">
                <a:solidFill>
                  <a:srgbClr val="0091B4"/>
                </a:solidFill>
              </a:rPr>
              <a:t>a</a:t>
            </a:r>
            <a:r>
              <a:rPr lang="en-AU" sz="6000" b="1" dirty="0" smtClean="0">
                <a:solidFill>
                  <a:srgbClr val="0091B4"/>
                </a:solidFill>
              </a:rPr>
              <a:t>nd more is better!</a:t>
            </a:r>
            <a:endParaRPr lang="en-AU" sz="6000" b="1" dirty="0">
              <a:solidFill>
                <a:srgbClr val="0091B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988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894" y="332656"/>
            <a:ext cx="8229600" cy="1143000"/>
          </a:xfrm>
        </p:spPr>
        <p:txBody>
          <a:bodyPr/>
          <a:lstStyle/>
          <a:p>
            <a:pPr algn="ctr"/>
            <a:r>
              <a:rPr lang="en-AU" dirty="0" smtClean="0"/>
              <a:t>Physical activity calculator</a:t>
            </a:r>
            <a:endParaRPr lang="en-A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191" y="2139327"/>
            <a:ext cx="4163793" cy="28420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484784"/>
            <a:ext cx="4378512" cy="4151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657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AU" dirty="0" smtClean="0"/>
              <a:t>Physical activity calculator</a:t>
            </a:r>
            <a:endParaRPr lang="en-A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1340706"/>
            <a:ext cx="5037559" cy="49453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138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dirty="0" smtClean="0"/>
              <a:t>Free workout programs</a:t>
            </a:r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23939">
            <a:off x="700122" y="1660163"/>
            <a:ext cx="2773102" cy="39310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52129">
            <a:off x="1987668" y="2156959"/>
            <a:ext cx="2804486" cy="39773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6475" y="1400844"/>
            <a:ext cx="2703595" cy="38283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9752" y="3420600"/>
            <a:ext cx="3883115" cy="2744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10488">
            <a:off x="5548012" y="1998341"/>
            <a:ext cx="2803354" cy="39793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3267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Let’s do the 3 minute workout!</a:t>
            </a:r>
            <a:endParaRPr lang="en-A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3528" y="1412776"/>
            <a:ext cx="2608688" cy="46680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03848" y="1412776"/>
            <a:ext cx="2771718" cy="3929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28184" y="1412776"/>
            <a:ext cx="2579637" cy="48130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6635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Let’s do the 3 minute workout!</a:t>
            </a:r>
            <a:endParaRPr lang="en-AU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37802" y="1484785"/>
            <a:ext cx="2738629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84168" y="1493987"/>
            <a:ext cx="2820867" cy="40232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9972" y="1484784"/>
            <a:ext cx="2471231" cy="4536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3440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Did you know?</a:t>
            </a:r>
            <a:endParaRPr lang="en-A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8354" y="3501008"/>
            <a:ext cx="2520280" cy="26662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458262"/>
            <a:ext cx="8273146" cy="17420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6569" y="3499447"/>
            <a:ext cx="5244121" cy="18856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500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Take home points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Being physically active is important for health</a:t>
            </a:r>
          </a:p>
          <a:p>
            <a:r>
              <a:rPr lang="en-AU" b="1" i="1" dirty="0" smtClean="0"/>
              <a:t>Doing </a:t>
            </a:r>
            <a:r>
              <a:rPr lang="en-AU" b="1" i="1" dirty="0"/>
              <a:t>some is better than none, and more is </a:t>
            </a:r>
            <a:r>
              <a:rPr lang="en-AU" b="1" i="1" dirty="0" smtClean="0"/>
              <a:t>better</a:t>
            </a:r>
          </a:p>
          <a:p>
            <a:r>
              <a:rPr lang="en-AU" dirty="0" smtClean="0"/>
              <a:t>There are lots of resources available </a:t>
            </a:r>
            <a:r>
              <a:rPr lang="en-AU" dirty="0"/>
              <a:t>on the LiveLighter </a:t>
            </a:r>
            <a:r>
              <a:rPr lang="en-AU" dirty="0" smtClean="0"/>
              <a:t>website to help get you moving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32905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On the menu today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sz="3600" dirty="0" smtClean="0"/>
              <a:t>Physical activity and health</a:t>
            </a:r>
          </a:p>
          <a:p>
            <a:r>
              <a:rPr lang="en-AU" sz="3600" dirty="0" smtClean="0"/>
              <a:t>Types of physical activity</a:t>
            </a:r>
          </a:p>
          <a:p>
            <a:r>
              <a:rPr lang="en-AU" sz="3600" dirty="0" smtClean="0"/>
              <a:t>Physical activity guidelines</a:t>
            </a:r>
          </a:p>
          <a:p>
            <a:r>
              <a:rPr lang="en-AU" sz="3600" dirty="0" smtClean="0"/>
              <a:t>LiveLighter resources to help you get active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6216" y="260648"/>
            <a:ext cx="2133600" cy="15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572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How to get more information?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363272" cy="4332288"/>
          </a:xfrm>
        </p:spPr>
        <p:txBody>
          <a:bodyPr>
            <a:normAutofit/>
          </a:bodyPr>
          <a:lstStyle/>
          <a:p>
            <a:r>
              <a:rPr lang="en-AU" sz="3600" dirty="0"/>
              <a:t>Visit the LiveLighter </a:t>
            </a:r>
            <a:r>
              <a:rPr lang="en-AU" sz="3600" dirty="0" smtClean="0"/>
              <a:t>website </a:t>
            </a:r>
            <a:r>
              <a:rPr lang="en-AU" sz="3600" dirty="0" smtClean="0">
                <a:hlinkClick r:id="rId3"/>
              </a:rPr>
              <a:t>livelighter.com.au</a:t>
            </a:r>
            <a:r>
              <a:rPr lang="en-AU" sz="3600" dirty="0" smtClean="0"/>
              <a:t> </a:t>
            </a:r>
            <a:endParaRPr lang="en-AU" sz="3600" dirty="0"/>
          </a:p>
          <a:p>
            <a:r>
              <a:rPr lang="en-AU" sz="3600" dirty="0"/>
              <a:t>Email: </a:t>
            </a:r>
            <a:r>
              <a:rPr lang="en-AU" sz="3600" dirty="0" smtClean="0">
                <a:hlinkClick r:id="rId4"/>
              </a:rPr>
              <a:t>info@livelighter.com.au</a:t>
            </a:r>
            <a:endParaRPr lang="en-AU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2" y="3861048"/>
            <a:ext cx="3744416" cy="2106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51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6633176" cy="1143000"/>
          </a:xfrm>
        </p:spPr>
        <p:txBody>
          <a:bodyPr/>
          <a:lstStyle/>
          <a:p>
            <a:r>
              <a:rPr lang="en-AU" dirty="0"/>
              <a:t>Questions?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5097" y="1707914"/>
            <a:ext cx="5437895" cy="3630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35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Background information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8192" y="4005064"/>
            <a:ext cx="5767614" cy="14401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225" y="2004887"/>
            <a:ext cx="5666120" cy="153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843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err="1"/>
              <a:t>LiveLighter’s</a:t>
            </a:r>
            <a:r>
              <a:rPr lang="en-AU" dirty="0"/>
              <a:t> top tips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523693"/>
            <a:ext cx="8934924" cy="3705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>
          <a:xfrm>
            <a:off x="3530850" y="1393322"/>
            <a:ext cx="2088232" cy="2035678"/>
          </a:xfrm>
          <a:prstGeom prst="ellipse">
            <a:avLst/>
          </a:prstGeom>
          <a:noFill/>
          <a:ln w="123825" cap="flat" cmpd="sng">
            <a:solidFill>
              <a:srgbClr val="FFD41D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18126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Autofit/>
          </a:bodyPr>
          <a:lstStyle/>
          <a:p>
            <a:r>
              <a:rPr lang="en-AU" dirty="0" smtClean="0"/>
              <a:t>Physical activity and health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332288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en-AU" dirty="0" smtClean="0"/>
              <a:t>Build fitness, balance &amp; flexibility</a:t>
            </a:r>
          </a:p>
          <a:p>
            <a:pPr>
              <a:lnSpc>
                <a:spcPct val="120000"/>
              </a:lnSpc>
            </a:pPr>
            <a:r>
              <a:rPr lang="en-AU" dirty="0" smtClean="0"/>
              <a:t>Maintain bone and muscle health as you age</a:t>
            </a:r>
          </a:p>
          <a:p>
            <a:pPr>
              <a:lnSpc>
                <a:spcPct val="120000"/>
              </a:lnSpc>
            </a:pPr>
            <a:r>
              <a:rPr lang="en-AU" dirty="0" smtClean="0"/>
              <a:t>Improve mood</a:t>
            </a:r>
          </a:p>
          <a:p>
            <a:pPr>
              <a:lnSpc>
                <a:spcPct val="120000"/>
              </a:lnSpc>
            </a:pPr>
            <a:r>
              <a:rPr lang="en-AU" dirty="0" smtClean="0"/>
              <a:t>Have more energy</a:t>
            </a:r>
          </a:p>
          <a:p>
            <a:pPr>
              <a:lnSpc>
                <a:spcPct val="120000"/>
              </a:lnSpc>
            </a:pPr>
            <a:r>
              <a:rPr lang="en-AU" dirty="0" smtClean="0"/>
              <a:t>Sleep better</a:t>
            </a:r>
          </a:p>
          <a:p>
            <a:pPr>
              <a:lnSpc>
                <a:spcPct val="120000"/>
              </a:lnSpc>
            </a:pPr>
            <a:r>
              <a:rPr lang="en-AU" dirty="0" smtClean="0"/>
              <a:t>Manage weight</a:t>
            </a:r>
          </a:p>
          <a:p>
            <a:pPr>
              <a:lnSpc>
                <a:spcPct val="120000"/>
              </a:lnSpc>
            </a:pPr>
            <a:r>
              <a:rPr lang="en-AU" dirty="0" smtClean="0"/>
              <a:t>Reduce your risk of heart disease, type 2 diabetes, some cancers</a:t>
            </a:r>
          </a:p>
          <a:p>
            <a:pPr>
              <a:lnSpc>
                <a:spcPct val="120000"/>
              </a:lnSpc>
            </a:pPr>
            <a:r>
              <a:rPr lang="en-AU" dirty="0" smtClean="0"/>
              <a:t>Manage chronic diseases</a:t>
            </a:r>
          </a:p>
          <a:p>
            <a:pPr lvl="1">
              <a:lnSpc>
                <a:spcPct val="110000"/>
              </a:lnSpc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27242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EBDB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EBDB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EBDB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EBDB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EBDB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EBDB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EBDB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What </a:t>
            </a:r>
            <a:r>
              <a:rPr lang="en-AU" dirty="0" smtClean="0"/>
              <a:t>counts?</a:t>
            </a:r>
            <a:endParaRPr lang="en-AU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4168" y="1484784"/>
            <a:ext cx="2382011" cy="357301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84263" y="1869146"/>
            <a:ext cx="16895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b="1" dirty="0" smtClean="0">
                <a:solidFill>
                  <a:srgbClr val="0091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Deliberate exercise or sports</a:t>
            </a:r>
            <a:endParaRPr lang="en-AU" sz="2000" b="1" dirty="0">
              <a:solidFill>
                <a:srgbClr val="0091B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46527" y="4671439"/>
            <a:ext cx="16895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b="1" dirty="0" smtClean="0">
                <a:solidFill>
                  <a:srgbClr val="0091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Incidental activity</a:t>
            </a:r>
            <a:endParaRPr lang="en-AU" sz="2000" b="1" dirty="0">
              <a:solidFill>
                <a:srgbClr val="0091B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12160" y="5157192"/>
            <a:ext cx="2736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b="1" dirty="0" smtClean="0">
                <a:solidFill>
                  <a:srgbClr val="0091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Work-related activity</a:t>
            </a:r>
            <a:endParaRPr lang="en-AU" sz="2000" b="1" dirty="0">
              <a:solidFill>
                <a:srgbClr val="0091B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309" y="1628800"/>
            <a:ext cx="3187608" cy="212450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505" y="3962846"/>
            <a:ext cx="3187608" cy="212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433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How active should we be?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en-AU" b="1" dirty="0" smtClean="0"/>
              <a:t>Move </a:t>
            </a:r>
            <a:r>
              <a:rPr lang="en-AU" b="1" dirty="0"/>
              <a:t>More:</a:t>
            </a:r>
            <a:r>
              <a:rPr lang="en-AU" dirty="0"/>
              <a:t> Be active on most, preferably all, days </a:t>
            </a:r>
            <a:r>
              <a:rPr lang="en-AU" dirty="0" smtClean="0"/>
              <a:t>each week</a:t>
            </a:r>
            <a:endParaRPr lang="en-AU" dirty="0"/>
          </a:p>
          <a:p>
            <a:pPr>
              <a:lnSpc>
                <a:spcPct val="120000"/>
              </a:lnSpc>
            </a:pPr>
            <a:r>
              <a:rPr lang="en-AU" b="1" dirty="0"/>
              <a:t>Move Harder:</a:t>
            </a:r>
            <a:r>
              <a:rPr lang="en-AU" dirty="0"/>
              <a:t> Do </a:t>
            </a:r>
            <a:r>
              <a:rPr lang="en-AU" b="1" dirty="0" smtClean="0">
                <a:solidFill>
                  <a:srgbClr val="FF0000"/>
                </a:solidFill>
              </a:rPr>
              <a:t>30-60 minutes </a:t>
            </a:r>
            <a:r>
              <a:rPr lang="en-AU" dirty="0" smtClean="0"/>
              <a:t>moderate or  </a:t>
            </a:r>
            <a:r>
              <a:rPr lang="en-AU" b="1" dirty="0" smtClean="0">
                <a:solidFill>
                  <a:srgbClr val="FF0000"/>
                </a:solidFill>
              </a:rPr>
              <a:t>15-30 minutes vigorous</a:t>
            </a:r>
            <a:r>
              <a:rPr lang="en-AU" dirty="0" smtClean="0"/>
              <a:t> activity (or equivalent combination) on most days</a:t>
            </a:r>
          </a:p>
          <a:p>
            <a:pPr>
              <a:lnSpc>
                <a:spcPct val="120000"/>
              </a:lnSpc>
            </a:pPr>
            <a:r>
              <a:rPr lang="en-AU" b="1" dirty="0" smtClean="0"/>
              <a:t>Move </a:t>
            </a:r>
            <a:r>
              <a:rPr lang="en-AU" b="1" dirty="0"/>
              <a:t>Stronger:</a:t>
            </a:r>
            <a:r>
              <a:rPr lang="en-AU" dirty="0"/>
              <a:t> Do muscle strengthening activities on at least </a:t>
            </a:r>
            <a:r>
              <a:rPr lang="en-AU" b="1" dirty="0">
                <a:solidFill>
                  <a:srgbClr val="FF0000"/>
                </a:solidFill>
              </a:rPr>
              <a:t>2 days</a:t>
            </a:r>
            <a:r>
              <a:rPr lang="en-AU" dirty="0">
                <a:solidFill>
                  <a:srgbClr val="FF0000"/>
                </a:solidFill>
              </a:rPr>
              <a:t> </a:t>
            </a:r>
            <a:r>
              <a:rPr lang="en-AU" dirty="0"/>
              <a:t>each </a:t>
            </a:r>
            <a:r>
              <a:rPr lang="en-AU" dirty="0" smtClean="0"/>
              <a:t>week</a:t>
            </a:r>
            <a:endParaRPr lang="en-AU" dirty="0"/>
          </a:p>
          <a:p>
            <a:pPr>
              <a:lnSpc>
                <a:spcPct val="120000"/>
              </a:lnSpc>
            </a:pPr>
            <a:r>
              <a:rPr lang="en-AU" b="1" dirty="0"/>
              <a:t>Move Often:</a:t>
            </a:r>
            <a:r>
              <a:rPr lang="en-AU" dirty="0"/>
              <a:t> Minimise the amount of time spent sitting and break up </a:t>
            </a:r>
            <a:r>
              <a:rPr lang="en-AU" dirty="0" smtClean="0"/>
              <a:t>sitting </a:t>
            </a:r>
            <a:r>
              <a:rPr lang="en-AU" dirty="0"/>
              <a:t>as often as </a:t>
            </a:r>
            <a:r>
              <a:rPr lang="en-AU" dirty="0" smtClean="0"/>
              <a:t>possible</a:t>
            </a:r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260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Move harder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332288"/>
          </a:xfrm>
        </p:spPr>
        <p:txBody>
          <a:bodyPr/>
          <a:lstStyle/>
          <a:p>
            <a:pPr marL="342900" lvl="1" indent="-342900"/>
            <a:r>
              <a:rPr lang="en-AU" sz="2600" b="1" dirty="0"/>
              <a:t>Move Harder:</a:t>
            </a:r>
            <a:r>
              <a:rPr lang="en-AU" sz="2600" dirty="0"/>
              <a:t> Do </a:t>
            </a:r>
            <a:r>
              <a:rPr lang="en-AU" sz="2600" b="1" dirty="0">
                <a:solidFill>
                  <a:srgbClr val="FF0000"/>
                </a:solidFill>
              </a:rPr>
              <a:t>30-60 minutes </a:t>
            </a:r>
            <a:r>
              <a:rPr lang="en-AU" sz="2600" dirty="0"/>
              <a:t>moderate or </a:t>
            </a:r>
            <a:r>
              <a:rPr lang="en-AU" sz="2600" dirty="0" smtClean="0"/>
              <a:t>    </a:t>
            </a:r>
            <a:r>
              <a:rPr lang="en-AU" sz="2600" b="1" dirty="0" smtClean="0">
                <a:solidFill>
                  <a:srgbClr val="FF0000"/>
                </a:solidFill>
              </a:rPr>
              <a:t>15-30 </a:t>
            </a:r>
            <a:r>
              <a:rPr lang="en-AU" sz="2600" b="1" dirty="0">
                <a:solidFill>
                  <a:srgbClr val="FF0000"/>
                </a:solidFill>
              </a:rPr>
              <a:t>minutes vigorous</a:t>
            </a:r>
            <a:r>
              <a:rPr lang="en-AU" sz="2600" dirty="0"/>
              <a:t> activity (or </a:t>
            </a:r>
            <a:r>
              <a:rPr lang="en-AU" sz="2600" dirty="0" smtClean="0"/>
              <a:t>equivalent combination) </a:t>
            </a:r>
            <a:r>
              <a:rPr lang="en-AU" sz="2600" dirty="0"/>
              <a:t>on most </a:t>
            </a:r>
            <a:r>
              <a:rPr lang="en-AU" sz="2600" dirty="0" smtClean="0"/>
              <a:t>days</a:t>
            </a:r>
          </a:p>
          <a:p>
            <a:pPr marL="342900" lvl="1" indent="-342900"/>
            <a:r>
              <a:rPr lang="en-AU" sz="2600" dirty="0"/>
              <a:t>F</a:t>
            </a:r>
            <a:r>
              <a:rPr lang="en-AU" sz="2600" dirty="0" smtClean="0"/>
              <a:t>ind something you enjoy, and do that!</a:t>
            </a:r>
          </a:p>
          <a:p>
            <a:pPr marL="342900" lvl="1" indent="-342900"/>
            <a:r>
              <a:rPr lang="en-AU" sz="2600" dirty="0" smtClean="0"/>
              <a:t>Examples – gardening, team sports, walking around the park, walking to work, cycling, swimming, tennis, lawn bowls, dance class</a:t>
            </a:r>
            <a:endParaRPr lang="en-AU" sz="2600" dirty="0"/>
          </a:p>
          <a:p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4797152"/>
            <a:ext cx="2112602" cy="140840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1880" y="4794322"/>
            <a:ext cx="2051720" cy="136781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4168" y="4797152"/>
            <a:ext cx="2047475" cy="1364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47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How intense is my activity?</a:t>
            </a:r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1573259"/>
            <a:ext cx="7488832" cy="45601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22983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3590</TotalTime>
  <Words>1072</Words>
  <Application>Microsoft Office PowerPoint</Application>
  <PresentationFormat>On-screen Show (4:3)</PresentationFormat>
  <Paragraphs>152</Paragraphs>
  <Slides>21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GET ACTIVE</vt:lpstr>
      <vt:lpstr>On the menu today</vt:lpstr>
      <vt:lpstr>Background information</vt:lpstr>
      <vt:lpstr>LiveLighter’s top tips</vt:lpstr>
      <vt:lpstr>Physical activity and health</vt:lpstr>
      <vt:lpstr>What counts?</vt:lpstr>
      <vt:lpstr>How active should we be?</vt:lpstr>
      <vt:lpstr>Move harder</vt:lpstr>
      <vt:lpstr>How intense is my activity?</vt:lpstr>
      <vt:lpstr>Move stronger</vt:lpstr>
      <vt:lpstr>Move often</vt:lpstr>
      <vt:lpstr>PowerPoint Presentation</vt:lpstr>
      <vt:lpstr>Physical activity calculator</vt:lpstr>
      <vt:lpstr>Physical activity calculator</vt:lpstr>
      <vt:lpstr>Free workout programs</vt:lpstr>
      <vt:lpstr>Let’s do the 3 minute workout!</vt:lpstr>
      <vt:lpstr>Let’s do the 3 minute workout!</vt:lpstr>
      <vt:lpstr>Did you know?</vt:lpstr>
      <vt:lpstr>Take home points</vt:lpstr>
      <vt:lpstr>How to get more information? </vt:lpstr>
      <vt:lpstr>Questions?</vt:lpstr>
    </vt:vector>
  </TitlesOfParts>
  <Company>Cancer Council of WA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Humphry</dc:creator>
  <cp:lastModifiedBy>Gael Myers</cp:lastModifiedBy>
  <cp:revision>217</cp:revision>
  <cp:lastPrinted>2015-11-10T04:47:49Z</cp:lastPrinted>
  <dcterms:created xsi:type="dcterms:W3CDTF">2015-09-09T04:18:12Z</dcterms:created>
  <dcterms:modified xsi:type="dcterms:W3CDTF">2019-09-17T07:14:54Z</dcterms:modified>
</cp:coreProperties>
</file>