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58" r:id="rId4"/>
    <p:sldId id="261" r:id="rId5"/>
    <p:sldId id="271" r:id="rId6"/>
    <p:sldId id="273" r:id="rId7"/>
    <p:sldId id="259" r:id="rId8"/>
    <p:sldId id="267" r:id="rId9"/>
    <p:sldId id="275" r:id="rId10"/>
    <p:sldId id="276" r:id="rId11"/>
    <p:sldId id="278" r:id="rId12"/>
    <p:sldId id="262" r:id="rId13"/>
    <p:sldId id="270" r:id="rId14"/>
    <p:sldId id="263" r:id="rId15"/>
    <p:sldId id="279" r:id="rId16"/>
    <p:sldId id="265" r:id="rId17"/>
    <p:sldId id="280" r:id="rId18"/>
    <p:sldId id="269" r:id="rId19"/>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initials="L" lastIdx="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B4"/>
    <a:srgbClr val="FFD41D"/>
    <a:srgbClr val="FEF2E2"/>
    <a:srgbClr val="FFD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77865" autoAdjust="0"/>
  </p:normalViewPr>
  <p:slideViewPr>
    <p:cSldViewPr showGuides="1">
      <p:cViewPr>
        <p:scale>
          <a:sx n="80" d="100"/>
          <a:sy n="80" d="100"/>
        </p:scale>
        <p:origin x="-1308" y="-240"/>
      </p:cViewPr>
      <p:guideLst>
        <p:guide orient="horz" pos="2160"/>
        <p:guide pos="2880"/>
      </p:guideLst>
    </p:cSldViewPr>
  </p:slideViewPr>
  <p:notesTextViewPr>
    <p:cViewPr>
      <p:scale>
        <a:sx n="1" d="1"/>
        <a:sy n="1" d="1"/>
      </p:scale>
      <p:origin x="0" y="0"/>
    </p:cViewPr>
  </p:notesTextViewPr>
  <p:notesViewPr>
    <p:cSldViewPr>
      <p:cViewPr varScale="1">
        <p:scale>
          <a:sx n="75" d="100"/>
          <a:sy n="75" d="100"/>
        </p:scale>
        <p:origin x="410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575"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6039" y="1"/>
            <a:ext cx="2949575" cy="498475"/>
          </a:xfrm>
          <a:prstGeom prst="rect">
            <a:avLst/>
          </a:prstGeom>
        </p:spPr>
        <p:txBody>
          <a:bodyPr vert="horz" lIns="91440" tIns="45720" rIns="91440" bIns="45720" rtlCol="0"/>
          <a:lstStyle>
            <a:lvl1pPr algn="r">
              <a:defRPr sz="1200"/>
            </a:lvl1pPr>
          </a:lstStyle>
          <a:p>
            <a:fld id="{47946363-5D04-4A9D-B366-89DDC74DE7F7}" type="datetimeFigureOut">
              <a:rPr lang="en-AU" smtClean="0"/>
              <a:t>21/02/2019</a:t>
            </a:fld>
            <a:endParaRPr lang="en-AU"/>
          </a:p>
        </p:txBody>
      </p:sp>
      <p:sp>
        <p:nvSpPr>
          <p:cNvPr id="4" name="Footer Placeholder 3"/>
          <p:cNvSpPr>
            <a:spLocks noGrp="1"/>
          </p:cNvSpPr>
          <p:nvPr>
            <p:ph type="ftr" sz="quarter" idx="2"/>
          </p:nvPr>
        </p:nvSpPr>
        <p:spPr>
          <a:xfrm>
            <a:off x="1" y="9440864"/>
            <a:ext cx="2949575" cy="49847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6039" y="9440864"/>
            <a:ext cx="2949575" cy="498475"/>
          </a:xfrm>
          <a:prstGeom prst="rect">
            <a:avLst/>
          </a:prstGeom>
        </p:spPr>
        <p:txBody>
          <a:bodyPr vert="horz" lIns="91440" tIns="45720" rIns="91440" bIns="45720" rtlCol="0" anchor="b"/>
          <a:lstStyle>
            <a:lvl1pPr algn="r">
              <a:defRPr sz="1200"/>
            </a:lvl1pPr>
          </a:lstStyle>
          <a:p>
            <a:fld id="{D01A1710-DC4A-4773-AC81-09882755BD45}" type="slidenum">
              <a:rPr lang="en-AU" smtClean="0"/>
              <a:t>‹#›</a:t>
            </a:fld>
            <a:endParaRPr lang="en-AU"/>
          </a:p>
        </p:txBody>
      </p:sp>
    </p:spTree>
    <p:extLst>
      <p:ext uri="{BB962C8B-B14F-4D97-AF65-F5344CB8AC3E}">
        <p14:creationId xmlns:p14="http://schemas.microsoft.com/office/powerpoint/2010/main" val="24341912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575"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6039" y="1"/>
            <a:ext cx="2949575" cy="498475"/>
          </a:xfrm>
          <a:prstGeom prst="rect">
            <a:avLst/>
          </a:prstGeom>
        </p:spPr>
        <p:txBody>
          <a:bodyPr vert="horz" lIns="91440" tIns="45720" rIns="91440" bIns="45720" rtlCol="0"/>
          <a:lstStyle>
            <a:lvl1pPr algn="r">
              <a:defRPr sz="1200"/>
            </a:lvl1pPr>
          </a:lstStyle>
          <a:p>
            <a:fld id="{D991BBB0-158A-4AB3-B022-DF296543C390}" type="datetimeFigureOut">
              <a:rPr lang="en-AU" smtClean="0"/>
              <a:t>21/02/2019</a:t>
            </a:fld>
            <a:endParaRPr lang="en-AU"/>
          </a:p>
        </p:txBody>
      </p:sp>
      <p:sp>
        <p:nvSpPr>
          <p:cNvPr id="4" name="Slide Image Placeholder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1039" y="4783138"/>
            <a:ext cx="5445125" cy="39131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40864"/>
            <a:ext cx="2949575" cy="49847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6039" y="9440864"/>
            <a:ext cx="2949575" cy="498475"/>
          </a:xfrm>
          <a:prstGeom prst="rect">
            <a:avLst/>
          </a:prstGeom>
        </p:spPr>
        <p:txBody>
          <a:bodyPr vert="horz" lIns="91440" tIns="45720" rIns="91440" bIns="45720" rtlCol="0" anchor="b"/>
          <a:lstStyle>
            <a:lvl1pPr algn="r">
              <a:defRPr sz="1200"/>
            </a:lvl1pPr>
          </a:lstStyle>
          <a:p>
            <a:fld id="{0F62A424-8258-4E02-870D-C2DF644A5334}" type="slidenum">
              <a:rPr lang="en-AU" smtClean="0"/>
              <a:t>‹#›</a:t>
            </a:fld>
            <a:endParaRPr lang="en-AU"/>
          </a:p>
        </p:txBody>
      </p:sp>
    </p:spTree>
    <p:extLst>
      <p:ext uri="{BB962C8B-B14F-4D97-AF65-F5344CB8AC3E}">
        <p14:creationId xmlns:p14="http://schemas.microsoft.com/office/powerpoint/2010/main" val="4218448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0F62A424-8258-4E02-870D-C2DF644A5334}" type="slidenum">
              <a:rPr lang="en-AU" smtClean="0"/>
              <a:t>1</a:t>
            </a:fld>
            <a:endParaRPr lang="en-AU"/>
          </a:p>
        </p:txBody>
      </p:sp>
    </p:spTree>
    <p:extLst>
      <p:ext uri="{BB962C8B-B14F-4D97-AF65-F5344CB8AC3E}">
        <p14:creationId xmlns:p14="http://schemas.microsoft.com/office/powerpoint/2010/main" val="2333851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 </a:t>
            </a:r>
            <a:r>
              <a:rPr lang="en-AU" dirty="0" smtClean="0"/>
              <a:t>teaspoons appear </a:t>
            </a:r>
            <a:r>
              <a:rPr lang="en-AU" dirty="0"/>
              <a:t>one by one </a:t>
            </a:r>
            <a:r>
              <a:rPr lang="en-AU" dirty="0" smtClean="0"/>
              <a:t>in </a:t>
            </a:r>
            <a:r>
              <a:rPr lang="en-AU" dirty="0"/>
              <a:t>slide show**</a:t>
            </a:r>
            <a:endParaRPr lang="en-AU" sz="1200" b="0" i="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10</a:t>
            </a:fld>
            <a:endParaRPr lang="en-AU"/>
          </a:p>
        </p:txBody>
      </p:sp>
    </p:spTree>
    <p:extLst>
      <p:ext uri="{BB962C8B-B14F-4D97-AF65-F5344CB8AC3E}">
        <p14:creationId xmlns:p14="http://schemas.microsoft.com/office/powerpoint/2010/main" val="2025205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dirty="0"/>
              <a:t>The</a:t>
            </a:r>
            <a:r>
              <a:rPr lang="en-AU" sz="1200" i="0" baseline="0" dirty="0"/>
              <a:t> amount of kilojoules (energy) in a regular cola and sandwich is pretty much the same!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i="0" u="non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u="none" baseline="0" dirty="0"/>
              <a:t>The difference? </a:t>
            </a:r>
            <a:r>
              <a:rPr lang="en-AU" sz="1200" i="0" u="none" dirty="0"/>
              <a:t>The sandwich is a</a:t>
            </a:r>
            <a:r>
              <a:rPr lang="en-AU" sz="1200" i="0" u="none" baseline="0" dirty="0"/>
              <a:t> healthy option and would fill you up </a:t>
            </a:r>
            <a:r>
              <a:rPr lang="en-AU" sz="1200" i="0" u="none" dirty="0"/>
              <a:t>but the cola is packed</a:t>
            </a:r>
            <a:r>
              <a:rPr lang="en-AU" sz="1200" i="0" u="none" baseline="0" dirty="0"/>
              <a:t> with sugar and contains no</a:t>
            </a:r>
            <a:r>
              <a:rPr lang="en-AU" sz="1200" i="0" u="none" dirty="0"/>
              <a:t> nutritional value!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i="0" u="none" dirty="0"/>
          </a:p>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11</a:t>
            </a:fld>
            <a:endParaRPr lang="en-AU"/>
          </a:p>
        </p:txBody>
      </p:sp>
    </p:spTree>
    <p:extLst>
      <p:ext uri="{BB962C8B-B14F-4D97-AF65-F5344CB8AC3E}">
        <p14:creationId xmlns:p14="http://schemas.microsoft.com/office/powerpoint/2010/main" val="2232080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100" kern="1200" dirty="0" err="1">
                <a:solidFill>
                  <a:schemeClr val="tx1"/>
                </a:solidFill>
                <a:effectLst/>
                <a:latin typeface="+mn-lt"/>
                <a:ea typeface="+mn-ea"/>
                <a:cs typeface="+mn-cs"/>
              </a:rPr>
              <a:t>LiveLighter’s</a:t>
            </a:r>
            <a:r>
              <a:rPr lang="en-AU" sz="1100" kern="1200" dirty="0">
                <a:solidFill>
                  <a:schemeClr val="tx1"/>
                </a:solidFill>
                <a:effectLst/>
                <a:latin typeface="+mn-lt"/>
                <a:ea typeface="+mn-ea"/>
                <a:cs typeface="+mn-cs"/>
              </a:rPr>
              <a:t> sugary</a:t>
            </a:r>
            <a:r>
              <a:rPr lang="en-AU" sz="1100" kern="1200" baseline="0" dirty="0">
                <a:solidFill>
                  <a:schemeClr val="tx1"/>
                </a:solidFill>
                <a:effectLst/>
                <a:latin typeface="+mn-lt"/>
                <a:ea typeface="+mn-ea"/>
                <a:cs typeface="+mn-cs"/>
              </a:rPr>
              <a:t> drinks calculator i</a:t>
            </a:r>
            <a:r>
              <a:rPr lang="en-AU" sz="1100" kern="1200" dirty="0">
                <a:solidFill>
                  <a:schemeClr val="tx1"/>
                </a:solidFill>
                <a:effectLst/>
                <a:latin typeface="+mn-lt"/>
                <a:ea typeface="+mn-ea"/>
                <a:cs typeface="+mn-cs"/>
              </a:rPr>
              <a:t>s an</a:t>
            </a:r>
            <a:r>
              <a:rPr lang="en-AU" sz="1100" kern="1200" baseline="0" dirty="0">
                <a:solidFill>
                  <a:schemeClr val="tx1"/>
                </a:solidFill>
                <a:effectLst/>
                <a:latin typeface="+mn-lt"/>
                <a:ea typeface="+mn-ea"/>
                <a:cs typeface="+mn-cs"/>
              </a:rPr>
              <a:t> online </a:t>
            </a:r>
            <a:r>
              <a:rPr lang="en-AU" sz="1100" kern="1200" dirty="0">
                <a:solidFill>
                  <a:schemeClr val="tx1"/>
                </a:solidFill>
                <a:effectLst/>
                <a:latin typeface="+mn-lt"/>
                <a:ea typeface="+mn-ea"/>
                <a:cs typeface="+mn-cs"/>
              </a:rPr>
              <a:t>tool that allows you to calculate how much sugar and energy you consume</a:t>
            </a:r>
            <a:r>
              <a:rPr lang="en-AU" sz="1100" kern="1200" baseline="0" dirty="0">
                <a:solidFill>
                  <a:schemeClr val="tx1"/>
                </a:solidFill>
                <a:effectLst/>
                <a:latin typeface="+mn-lt"/>
                <a:ea typeface="+mn-ea"/>
                <a:cs typeface="+mn-cs"/>
              </a:rPr>
              <a:t> from sugary drinks, and how long you need to exercise to burn that energy off.</a:t>
            </a:r>
          </a:p>
          <a:p>
            <a:pPr marL="0" lvl="0" indent="0">
              <a:buFont typeface="Arial" panose="020B0604020202020204" pitchFamily="34" charset="0"/>
              <a:buNone/>
            </a:pPr>
            <a:endParaRPr lang="en-AU" sz="1100" dirty="0"/>
          </a:p>
          <a:p>
            <a:r>
              <a:rPr lang="en-AU" sz="1100" dirty="0"/>
              <a:t>How to use the calculator:</a:t>
            </a:r>
          </a:p>
          <a:p>
            <a:pPr marL="228600" indent="-228600">
              <a:buFont typeface="+mj-lt"/>
              <a:buAutoNum type="arabicPeriod"/>
            </a:pPr>
            <a:r>
              <a:rPr lang="en-AU" sz="1100" dirty="0"/>
              <a:t>To use the calculator</a:t>
            </a:r>
            <a:r>
              <a:rPr lang="en-AU" sz="1100" baseline="0" dirty="0"/>
              <a:t> you </a:t>
            </a:r>
            <a:r>
              <a:rPr lang="en-AU" sz="1100" baseline="0" dirty="0" smtClean="0"/>
              <a:t>first </a:t>
            </a:r>
            <a:r>
              <a:rPr lang="en-AU" sz="1100" baseline="0" dirty="0"/>
              <a:t>need to enter in your gender, age, height and weight. This data is needed to work out the energy you will burn doing exercise. </a:t>
            </a:r>
          </a:p>
          <a:p>
            <a:pPr marL="228600" indent="-228600">
              <a:buFont typeface="+mj-lt"/>
              <a:buAutoNum type="arabicPeriod"/>
            </a:pPr>
            <a:r>
              <a:rPr lang="en-AU" sz="1100" baseline="0" dirty="0"/>
              <a:t>You then need to indicate the number of sugary drinks you consume in a normal week. </a:t>
            </a:r>
          </a:p>
          <a:p>
            <a:pPr marL="228600" indent="-228600">
              <a:buFont typeface="+mj-lt"/>
              <a:buAutoNum type="arabicPeriod"/>
            </a:pPr>
            <a:r>
              <a:rPr lang="en-AU" sz="1100" dirty="0"/>
              <a:t>The calculator does the rest as you will see in the next slide!</a:t>
            </a:r>
          </a:p>
        </p:txBody>
      </p:sp>
      <p:sp>
        <p:nvSpPr>
          <p:cNvPr id="4" name="Slide Number Placeholder 3"/>
          <p:cNvSpPr>
            <a:spLocks noGrp="1"/>
          </p:cNvSpPr>
          <p:nvPr>
            <p:ph type="sldNum" sz="quarter" idx="10"/>
          </p:nvPr>
        </p:nvSpPr>
        <p:spPr/>
        <p:txBody>
          <a:bodyPr/>
          <a:lstStyle/>
          <a:p>
            <a:fld id="{0F62A424-8258-4E02-870D-C2DF644A5334}" type="slidenum">
              <a:rPr lang="en-AU" smtClean="0"/>
              <a:t>12</a:t>
            </a:fld>
            <a:endParaRPr lang="en-AU"/>
          </a:p>
        </p:txBody>
      </p:sp>
    </p:spTree>
    <p:extLst>
      <p:ext uri="{BB962C8B-B14F-4D97-AF65-F5344CB8AC3E}">
        <p14:creationId xmlns:p14="http://schemas.microsoft.com/office/powerpoint/2010/main" val="638530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calculator</a:t>
            </a:r>
            <a:r>
              <a:rPr lang="en-AU" baseline="0" dirty="0"/>
              <a:t> then works out the:</a:t>
            </a:r>
          </a:p>
          <a:p>
            <a:pPr marL="171450" indent="-171450">
              <a:buFont typeface="Arial" panose="020B0604020202020204" pitchFamily="34" charset="0"/>
              <a:buChar char="•"/>
            </a:pPr>
            <a:r>
              <a:rPr lang="en-AU" baseline="0" dirty="0"/>
              <a:t>Kilojoules (energy) you consumed from sugary drinks over the week</a:t>
            </a:r>
          </a:p>
          <a:p>
            <a:pPr marL="171450" indent="-171450">
              <a:buFont typeface="Arial" panose="020B0604020202020204" pitchFamily="34" charset="0"/>
              <a:buChar char="•"/>
            </a:pPr>
            <a:r>
              <a:rPr lang="en-AU" baseline="0" dirty="0"/>
              <a:t>Teaspoons of sugar you consumed from sugary drinks over the week </a:t>
            </a:r>
          </a:p>
          <a:p>
            <a:pPr marL="171450" indent="-171450">
              <a:buFont typeface="Arial" panose="020B0604020202020204" pitchFamily="34" charset="0"/>
              <a:buChar char="•"/>
            </a:pPr>
            <a:r>
              <a:rPr lang="en-AU" baseline="0" dirty="0"/>
              <a:t>Litres of sugary drinks you would consume over a year </a:t>
            </a:r>
          </a:p>
          <a:p>
            <a:pPr marL="171450" indent="-171450">
              <a:buFont typeface="Arial" panose="020B0604020202020204" pitchFamily="34" charset="0"/>
              <a:buChar char="•"/>
            </a:pPr>
            <a:r>
              <a:rPr lang="en-AU" baseline="0" dirty="0"/>
              <a:t>Potential weight gain over a year from sugary drinks</a:t>
            </a:r>
          </a:p>
          <a:p>
            <a:pPr marL="171450" indent="-171450">
              <a:buFont typeface="Arial" panose="020B0604020202020204" pitchFamily="34" charset="0"/>
              <a:buChar char="•"/>
            </a:pPr>
            <a:r>
              <a:rPr lang="en-AU" baseline="0" dirty="0"/>
              <a:t>Time taken to burn off your weekly sugary drink intake for walking, cycling, running, swimming and housework </a:t>
            </a:r>
          </a:p>
          <a:p>
            <a:pPr marL="0" indent="0">
              <a:buFont typeface="Arial" panose="020B0604020202020204" pitchFamily="34" charset="0"/>
              <a:buNone/>
            </a:pPr>
            <a:endParaRPr lang="en-AU" baseline="0" dirty="0"/>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13</a:t>
            </a:fld>
            <a:endParaRPr lang="en-AU"/>
          </a:p>
        </p:txBody>
      </p:sp>
    </p:spTree>
    <p:extLst>
      <p:ext uri="{BB962C8B-B14F-4D97-AF65-F5344CB8AC3E}">
        <p14:creationId xmlns:p14="http://schemas.microsoft.com/office/powerpoint/2010/main" val="2813025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AU" sz="1200" kern="1200" dirty="0">
                <a:solidFill>
                  <a:schemeClr val="tx1"/>
                </a:solidFill>
                <a:effectLst/>
                <a:latin typeface="+mn-lt"/>
                <a:ea typeface="+mn-ea"/>
                <a:cs typeface="+mn-cs"/>
              </a:rPr>
              <a:t>**  Images appear one-by-one</a:t>
            </a:r>
            <a:r>
              <a:rPr lang="en-AU" sz="1200" kern="1200" baseline="0" dirty="0">
                <a:solidFill>
                  <a:schemeClr val="tx1"/>
                </a:solidFill>
                <a:effectLst/>
                <a:latin typeface="+mn-lt"/>
                <a:ea typeface="+mn-ea"/>
                <a:cs typeface="+mn-cs"/>
              </a:rPr>
              <a:t> via animations </a:t>
            </a:r>
            <a:r>
              <a:rPr lang="en-AU" sz="1200" kern="1200" dirty="0">
                <a:solidFill>
                  <a:schemeClr val="tx1"/>
                </a:solidFill>
                <a:effectLst/>
                <a:latin typeface="+mn-lt"/>
                <a:ea typeface="+mn-ea"/>
                <a:cs typeface="+mn-cs"/>
              </a:rPr>
              <a:t>in slideshow **</a:t>
            </a:r>
          </a:p>
          <a:p>
            <a:pPr marL="0" lvl="0" indent="0">
              <a:buFont typeface="+mj-lt"/>
              <a:buNone/>
            </a:pPr>
            <a:endParaRPr lang="en-AU" sz="1200" kern="1200" dirty="0">
              <a:solidFill>
                <a:schemeClr val="tx1"/>
              </a:solidFill>
              <a:effectLst/>
              <a:latin typeface="+mn-lt"/>
              <a:ea typeface="+mn-ea"/>
              <a:cs typeface="+mn-cs"/>
            </a:endParaRPr>
          </a:p>
          <a:p>
            <a:pPr marL="228600" lvl="0" indent="-228600">
              <a:buFont typeface="+mj-lt"/>
              <a:buAutoNum type="arabicPeriod"/>
            </a:pPr>
            <a:r>
              <a:rPr lang="en-AU" sz="1200" kern="1200" dirty="0">
                <a:solidFill>
                  <a:schemeClr val="tx1"/>
                </a:solidFill>
                <a:effectLst/>
                <a:latin typeface="+mn-lt"/>
                <a:ea typeface="+mn-ea"/>
                <a:cs typeface="+mn-cs"/>
              </a:rPr>
              <a:t>Plain tap water is the best drink of choice</a:t>
            </a:r>
          </a:p>
          <a:p>
            <a:pPr marL="228600" lvl="0" indent="-228600">
              <a:buFont typeface="+mj-lt"/>
              <a:buAutoNum type="arabicPeriod"/>
            </a:pPr>
            <a:r>
              <a:rPr lang="en-AU" sz="1200" kern="1200" dirty="0">
                <a:solidFill>
                  <a:schemeClr val="tx1"/>
                </a:solidFill>
                <a:effectLst/>
                <a:latin typeface="+mn-lt"/>
                <a:ea typeface="+mn-ea"/>
                <a:cs typeface="+mn-cs"/>
              </a:rPr>
              <a:t>Reduced-fat milk is also good choice.</a:t>
            </a:r>
            <a:r>
              <a:rPr lang="en-AU" sz="1200" kern="1200" baseline="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Watch out for the flavoured milk though because it contains added sugars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200" kern="1200" dirty="0">
                <a:solidFill>
                  <a:schemeClr val="tx1"/>
                </a:solidFill>
                <a:effectLst/>
                <a:latin typeface="+mn-lt"/>
                <a:ea typeface="+mn-ea"/>
                <a:cs typeface="+mn-cs"/>
              </a:rPr>
              <a:t>Fancy</a:t>
            </a:r>
            <a:r>
              <a:rPr lang="en-AU" sz="1200" kern="1200" baseline="0" dirty="0">
                <a:solidFill>
                  <a:schemeClr val="tx1"/>
                </a:solidFill>
                <a:effectLst/>
                <a:latin typeface="+mn-lt"/>
                <a:ea typeface="+mn-ea"/>
                <a:cs typeface="+mn-cs"/>
              </a:rPr>
              <a:t> up water by </a:t>
            </a:r>
            <a:r>
              <a:rPr lang="en-AU" sz="1200" kern="1200" dirty="0">
                <a:solidFill>
                  <a:schemeClr val="tx1"/>
                </a:solidFill>
                <a:effectLst/>
                <a:latin typeface="+mn-lt"/>
                <a:ea typeface="+mn-ea"/>
                <a:cs typeface="+mn-cs"/>
              </a:rPr>
              <a:t>adding fruits or herbs. Try adding </a:t>
            </a:r>
            <a:r>
              <a:rPr lang="en-AU" sz="1200" kern="1200" baseline="0" dirty="0">
                <a:solidFill>
                  <a:schemeClr val="tx1"/>
                </a:solidFill>
                <a:effectLst/>
                <a:latin typeface="+mn-lt"/>
                <a:ea typeface="+mn-ea"/>
                <a:cs typeface="+mn-cs"/>
              </a:rPr>
              <a:t>lemon, strawberries or mint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200" kern="1200" dirty="0">
                <a:solidFill>
                  <a:schemeClr val="tx1"/>
                </a:solidFill>
                <a:effectLst/>
                <a:latin typeface="+mn-lt"/>
                <a:ea typeface="+mn-ea"/>
                <a:cs typeface="+mn-cs"/>
              </a:rPr>
              <a:t>Unsweetened tea &amp; coffee</a:t>
            </a:r>
          </a:p>
        </p:txBody>
      </p:sp>
      <p:sp>
        <p:nvSpPr>
          <p:cNvPr id="4" name="Slide Number Placeholder 3"/>
          <p:cNvSpPr>
            <a:spLocks noGrp="1"/>
          </p:cNvSpPr>
          <p:nvPr>
            <p:ph type="sldNum" sz="quarter" idx="10"/>
          </p:nvPr>
        </p:nvSpPr>
        <p:spPr/>
        <p:txBody>
          <a:bodyPr/>
          <a:lstStyle/>
          <a:p>
            <a:fld id="{0F62A424-8258-4E02-870D-C2DF644A5334}" type="slidenum">
              <a:rPr lang="en-AU" smtClean="0"/>
              <a:t>14</a:t>
            </a:fld>
            <a:endParaRPr lang="en-AU"/>
          </a:p>
        </p:txBody>
      </p:sp>
    </p:spTree>
    <p:extLst>
      <p:ext uri="{BB962C8B-B14F-4D97-AF65-F5344CB8AC3E}">
        <p14:creationId xmlns:p14="http://schemas.microsoft.com/office/powerpoint/2010/main" val="1652884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Sugary drinks are categorised</a:t>
            </a:r>
            <a:r>
              <a:rPr lang="en-AU" baseline="0" dirty="0"/>
              <a:t> as junk foods.  They are not an essential part of our diets and should only be consumed occasionally and in small amounts. </a:t>
            </a:r>
          </a:p>
          <a:p>
            <a:endParaRPr lang="en-AU" dirty="0"/>
          </a:p>
          <a:p>
            <a:r>
              <a:rPr lang="en-AU" baseline="0" dirty="0"/>
              <a:t>Sugary</a:t>
            </a:r>
            <a:r>
              <a:rPr lang="en-AU" dirty="0"/>
              <a:t> drinks are</a:t>
            </a:r>
            <a:r>
              <a:rPr lang="en-AU" baseline="0" dirty="0"/>
              <a:t> high in energy (kilojoules) and added sugars</a:t>
            </a:r>
            <a:r>
              <a:rPr lang="en-AU" dirty="0"/>
              <a:t> and</a:t>
            </a:r>
            <a:r>
              <a:rPr lang="en-AU" baseline="0" dirty="0"/>
              <a:t> they lack nutritional value (for example, vitamins, minerals and fibre</a:t>
            </a:r>
            <a:r>
              <a:rPr lang="en-AU" baseline="0" dirty="0" smtClean="0"/>
              <a:t>).</a:t>
            </a:r>
            <a:endParaRPr lang="en-AU" baseline="0" dirty="0"/>
          </a:p>
        </p:txBody>
      </p:sp>
      <p:sp>
        <p:nvSpPr>
          <p:cNvPr id="4" name="Slide Number Placeholder 3"/>
          <p:cNvSpPr>
            <a:spLocks noGrp="1"/>
          </p:cNvSpPr>
          <p:nvPr>
            <p:ph type="sldNum" sz="quarter" idx="10"/>
          </p:nvPr>
        </p:nvSpPr>
        <p:spPr/>
        <p:txBody>
          <a:bodyPr/>
          <a:lstStyle/>
          <a:p>
            <a:fld id="{0F62A424-8258-4E02-870D-C2DF644A5334}" type="slidenum">
              <a:rPr lang="en-AU" smtClean="0"/>
              <a:t>15</a:t>
            </a:fld>
            <a:endParaRPr lang="en-AU"/>
          </a:p>
        </p:txBody>
      </p:sp>
    </p:spTree>
    <p:extLst>
      <p:ext uri="{BB962C8B-B14F-4D97-AF65-F5344CB8AC3E}">
        <p14:creationId xmlns:p14="http://schemas.microsoft.com/office/powerpoint/2010/main" val="2148833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16</a:t>
            </a:fld>
            <a:endParaRPr lang="en-AU"/>
          </a:p>
        </p:txBody>
      </p:sp>
    </p:spTree>
    <p:extLst>
      <p:ext uri="{BB962C8B-B14F-4D97-AF65-F5344CB8AC3E}">
        <p14:creationId xmlns:p14="http://schemas.microsoft.com/office/powerpoint/2010/main" val="4053699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Visit LiveLighter’s sugary drinks resources </a:t>
            </a:r>
            <a:r>
              <a:rPr lang="en-AU" baseline="0" dirty="0"/>
              <a:t>and tools using the link included in this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Online resources include a sugary drinks infographic and the sugary drinks calculator. </a:t>
            </a:r>
            <a:endParaRPr lang="en-AU" dirty="0"/>
          </a:p>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17</a:t>
            </a:fld>
            <a:endParaRPr lang="en-AU"/>
          </a:p>
        </p:txBody>
      </p:sp>
    </p:spTree>
    <p:extLst>
      <p:ext uri="{BB962C8B-B14F-4D97-AF65-F5344CB8AC3E}">
        <p14:creationId xmlns:p14="http://schemas.microsoft.com/office/powerpoint/2010/main" val="1055171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18</a:t>
            </a:fld>
            <a:endParaRPr lang="en-AU"/>
          </a:p>
        </p:txBody>
      </p:sp>
    </p:spTree>
    <p:extLst>
      <p:ext uri="{BB962C8B-B14F-4D97-AF65-F5344CB8AC3E}">
        <p14:creationId xmlns:p14="http://schemas.microsoft.com/office/powerpoint/2010/main" val="2006213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2</a:t>
            </a:fld>
            <a:endParaRPr lang="en-AU"/>
          </a:p>
        </p:txBody>
      </p:sp>
    </p:spTree>
    <p:extLst>
      <p:ext uri="{BB962C8B-B14F-4D97-AF65-F5344CB8AC3E}">
        <p14:creationId xmlns:p14="http://schemas.microsoft.com/office/powerpoint/2010/main" val="3232372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sz="1200" kern="1200" dirty="0">
                <a:solidFill>
                  <a:schemeClr val="tx1"/>
                </a:solidFill>
                <a:effectLst/>
                <a:latin typeface="+mn-lt"/>
                <a:ea typeface="+mn-ea"/>
                <a:cs typeface="+mn-cs"/>
              </a:rPr>
              <a:t>*Interactive activity* </a:t>
            </a:r>
          </a:p>
          <a:p>
            <a:pPr marL="628650" lvl="1" indent="-171450">
              <a:buFont typeface="Arial" panose="020B0604020202020204" pitchFamily="34" charset="0"/>
              <a:buChar char="•"/>
            </a:pPr>
            <a:r>
              <a:rPr lang="en-AU" dirty="0"/>
              <a:t>Ask audience members if they have heard of LiveLighter before, and if so, what they know. </a:t>
            </a:r>
          </a:p>
          <a:p>
            <a:pPr lvl="1"/>
            <a:endParaRPr lang="en-AU"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What is LiveLighter?</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 public health education program that aims to encourage people to eat well, be physically active and maintain a healthy weight.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Funded by the Department of Health and is run by </a:t>
            </a:r>
            <a:r>
              <a:rPr lang="en-AU" sz="1200" kern="1200" dirty="0" smtClean="0">
                <a:solidFill>
                  <a:schemeClr val="tx1"/>
                </a:solidFill>
                <a:effectLst/>
                <a:latin typeface="+mn-lt"/>
                <a:ea typeface="+mn-ea"/>
                <a:cs typeface="+mn-cs"/>
              </a:rPr>
              <a:t>Cancer </a:t>
            </a:r>
            <a:r>
              <a:rPr lang="en-AU" sz="1200" kern="1200" dirty="0">
                <a:solidFill>
                  <a:schemeClr val="tx1"/>
                </a:solidFill>
                <a:effectLst/>
                <a:latin typeface="+mn-lt"/>
                <a:ea typeface="+mn-ea"/>
                <a:cs typeface="+mn-cs"/>
              </a:rPr>
              <a:t>Council </a:t>
            </a:r>
            <a:r>
              <a:rPr lang="en-AU" sz="1200" kern="1200" dirty="0" smtClean="0">
                <a:solidFill>
                  <a:schemeClr val="tx1"/>
                </a:solidFill>
                <a:effectLst/>
                <a:latin typeface="+mn-lt"/>
                <a:ea typeface="+mn-ea"/>
                <a:cs typeface="+mn-cs"/>
              </a:rPr>
              <a:t>Western Australia</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The program engages with the community through TV, radio, print, social media, online measures, resources and advocacy initiatives. </a:t>
            </a:r>
          </a:p>
          <a:p>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3</a:t>
            </a:fld>
            <a:endParaRPr lang="en-AU"/>
          </a:p>
        </p:txBody>
      </p:sp>
    </p:spTree>
    <p:extLst>
      <p:ext uri="{BB962C8B-B14F-4D97-AF65-F5344CB8AC3E}">
        <p14:creationId xmlns:p14="http://schemas.microsoft.com/office/powerpoint/2010/main" val="170250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These are </a:t>
            </a:r>
            <a:r>
              <a:rPr lang="en-AU" dirty="0" err="1"/>
              <a:t>LiveLighter’s</a:t>
            </a:r>
            <a:r>
              <a:rPr lang="en-AU" dirty="0"/>
              <a:t> top tips for</a:t>
            </a:r>
            <a:r>
              <a:rPr lang="en-AU" baseline="0" dirty="0"/>
              <a:t> good health.</a:t>
            </a:r>
            <a:endParaRPr lang="en-AU" dirty="0"/>
          </a:p>
          <a:p>
            <a:endParaRPr lang="en-AU" dirty="0"/>
          </a:p>
          <a:p>
            <a:r>
              <a:rPr lang="en-AU" dirty="0"/>
              <a:t>How do</a:t>
            </a:r>
            <a:r>
              <a:rPr lang="en-AU" baseline="0" dirty="0"/>
              <a:t> </a:t>
            </a:r>
            <a:r>
              <a:rPr lang="en-AU" baseline="0" dirty="0" smtClean="0"/>
              <a:t>sugary </a:t>
            </a:r>
            <a:r>
              <a:rPr lang="en-AU" baseline="0" dirty="0"/>
              <a:t>d</a:t>
            </a:r>
            <a:r>
              <a:rPr lang="en-AU" baseline="0" dirty="0" smtClean="0"/>
              <a:t>rinks </a:t>
            </a:r>
            <a:r>
              <a:rPr lang="en-AU" baseline="0" dirty="0"/>
              <a:t>tie in with LiveLighter?</a:t>
            </a:r>
            <a:endParaRPr lang="en-AU" dirty="0"/>
          </a:p>
          <a:p>
            <a:r>
              <a:rPr lang="en-AU" dirty="0"/>
              <a:t>* Animation</a:t>
            </a:r>
            <a:r>
              <a:rPr lang="en-AU" baseline="0" dirty="0"/>
              <a:t> – in slide, arrow points to Top Tip number 2 - Avoid sugary drinks *</a:t>
            </a: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4</a:t>
            </a:fld>
            <a:endParaRPr lang="en-AU"/>
          </a:p>
        </p:txBody>
      </p:sp>
    </p:spTree>
    <p:extLst>
      <p:ext uri="{BB962C8B-B14F-4D97-AF65-F5344CB8AC3E}">
        <p14:creationId xmlns:p14="http://schemas.microsoft.com/office/powerpoint/2010/main" val="2327856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Sugary drinks are categorised</a:t>
            </a:r>
            <a:r>
              <a:rPr lang="en-AU" baseline="0" dirty="0"/>
              <a:t> as junk foods.  </a:t>
            </a:r>
            <a:r>
              <a:rPr lang="en-AU" baseline="0" dirty="0" smtClean="0"/>
              <a:t>Diet drinks are also junk foods.</a:t>
            </a:r>
            <a:endParaRPr lang="en-AU" baseline="0" dirty="0"/>
          </a:p>
          <a:p>
            <a:endParaRPr lang="en-AU" baseline="0" dirty="0"/>
          </a:p>
          <a:p>
            <a:r>
              <a:rPr lang="en-AU" baseline="0" dirty="0"/>
              <a:t>Sugary drinks take on many forms. Examples include:</a:t>
            </a:r>
          </a:p>
          <a:p>
            <a:pPr marL="171450" indent="-171450">
              <a:buFont typeface="Arial" panose="020B0604020202020204" pitchFamily="34" charset="0"/>
              <a:buChar char="•"/>
            </a:pPr>
            <a:r>
              <a:rPr lang="en-AU" baseline="0" dirty="0"/>
              <a:t>Soft drinks</a:t>
            </a:r>
          </a:p>
          <a:p>
            <a:pPr marL="171450" indent="-171450">
              <a:buFont typeface="Arial" panose="020B0604020202020204" pitchFamily="34" charset="0"/>
              <a:buChar char="•"/>
            </a:pPr>
            <a:r>
              <a:rPr lang="en-AU" baseline="0" dirty="0"/>
              <a:t>Sport drinks</a:t>
            </a:r>
          </a:p>
          <a:p>
            <a:pPr marL="171450" indent="-171450">
              <a:buFont typeface="Arial" panose="020B0604020202020204" pitchFamily="34" charset="0"/>
              <a:buChar char="•"/>
            </a:pPr>
            <a:r>
              <a:rPr lang="en-AU" baseline="0" dirty="0"/>
              <a:t>Fruit drinks</a:t>
            </a:r>
          </a:p>
          <a:p>
            <a:pPr marL="171450" indent="-171450">
              <a:buFont typeface="Arial" panose="020B0604020202020204" pitchFamily="34" charset="0"/>
              <a:buChar char="•"/>
            </a:pPr>
            <a:r>
              <a:rPr lang="en-AU" baseline="0" dirty="0"/>
              <a:t>Energy drinks</a:t>
            </a:r>
          </a:p>
          <a:p>
            <a:pPr marL="171450" indent="-171450">
              <a:buFont typeface="Arial" panose="020B0604020202020204" pitchFamily="34" charset="0"/>
              <a:buChar char="•"/>
            </a:pPr>
            <a:r>
              <a:rPr lang="en-AU" baseline="0" dirty="0"/>
              <a:t>Flavoured waters</a:t>
            </a:r>
          </a:p>
          <a:p>
            <a:pPr marL="171450" indent="-171450">
              <a:buFont typeface="Arial" panose="020B0604020202020204" pitchFamily="34" charset="0"/>
              <a:buChar char="•"/>
            </a:pPr>
            <a:r>
              <a:rPr lang="en-AU" baseline="0" dirty="0"/>
              <a:t>Flavoured milk</a:t>
            </a:r>
          </a:p>
          <a:p>
            <a:pPr marL="171450" indent="-171450">
              <a:buFont typeface="Arial" panose="020B0604020202020204" pitchFamily="34" charset="0"/>
              <a:buChar char="•"/>
            </a:pPr>
            <a:r>
              <a:rPr lang="en-AU" baseline="0" dirty="0"/>
              <a:t>100% fruit juice if quantities are greater than 125ml (1/2 cup) – this is due to the high amount of </a:t>
            </a:r>
            <a:r>
              <a:rPr lang="en-AU" baseline="0" dirty="0" smtClean="0"/>
              <a:t>sugar and energy </a:t>
            </a:r>
            <a:r>
              <a:rPr lang="en-AU" baseline="0" dirty="0"/>
              <a:t>it provides. </a:t>
            </a:r>
            <a:br>
              <a:rPr lang="en-AU" baseline="0" dirty="0"/>
            </a:br>
            <a:endParaRPr lang="en-AU" baseline="0" dirty="0"/>
          </a:p>
          <a:p>
            <a:pPr marL="0" indent="0">
              <a:buFont typeface="Arial" panose="020B0604020202020204" pitchFamily="34" charset="0"/>
              <a:buNone/>
            </a:pPr>
            <a:endParaRPr lang="en-AU" baseline="0" dirty="0"/>
          </a:p>
        </p:txBody>
      </p:sp>
      <p:sp>
        <p:nvSpPr>
          <p:cNvPr id="4" name="Slide Number Placeholder 3"/>
          <p:cNvSpPr>
            <a:spLocks noGrp="1"/>
          </p:cNvSpPr>
          <p:nvPr>
            <p:ph type="sldNum" sz="quarter" idx="10"/>
          </p:nvPr>
        </p:nvSpPr>
        <p:spPr/>
        <p:txBody>
          <a:bodyPr/>
          <a:lstStyle/>
          <a:p>
            <a:fld id="{0F62A424-8258-4E02-870D-C2DF644A5334}" type="slidenum">
              <a:rPr lang="en-AU" smtClean="0"/>
              <a:t>5</a:t>
            </a:fld>
            <a:endParaRPr lang="en-AU"/>
          </a:p>
        </p:txBody>
      </p:sp>
    </p:spTree>
    <p:extLst>
      <p:ext uri="{BB962C8B-B14F-4D97-AF65-F5344CB8AC3E}">
        <p14:creationId xmlns:p14="http://schemas.microsoft.com/office/powerpoint/2010/main" val="306089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Sugary</a:t>
            </a:r>
            <a:r>
              <a:rPr lang="en-AU" dirty="0"/>
              <a:t> drinks are</a:t>
            </a:r>
            <a:r>
              <a:rPr lang="en-AU" baseline="0" dirty="0"/>
              <a:t> high in energy (kilojoules) and added sugars</a:t>
            </a:r>
            <a:r>
              <a:rPr lang="en-AU" dirty="0"/>
              <a:t> and</a:t>
            </a:r>
            <a:r>
              <a:rPr lang="en-AU" baseline="0" dirty="0"/>
              <a:t> they lack nutritional value (for example, vitamins, minerals and fibre).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0" dirty="0"/>
              <a:t>They are not an essential part of our diets and should only be consumed occasionally and in small </a:t>
            </a:r>
            <a:r>
              <a:rPr lang="en-AU" baseline="0" dirty="0" smtClean="0"/>
              <a:t>amounts.</a:t>
            </a: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6</a:t>
            </a:fld>
            <a:endParaRPr lang="en-AU"/>
          </a:p>
        </p:txBody>
      </p:sp>
    </p:spTree>
    <p:extLst>
      <p:ext uri="{BB962C8B-B14F-4D97-AF65-F5344CB8AC3E}">
        <p14:creationId xmlns:p14="http://schemas.microsoft.com/office/powerpoint/2010/main" val="4294206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7</a:t>
            </a:fld>
            <a:endParaRPr lang="en-AU"/>
          </a:p>
        </p:txBody>
      </p:sp>
    </p:spTree>
    <p:extLst>
      <p:ext uri="{BB962C8B-B14F-4D97-AF65-F5344CB8AC3E}">
        <p14:creationId xmlns:p14="http://schemas.microsoft.com/office/powerpoint/2010/main" val="2841172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a:solidFill>
                  <a:schemeClr val="tx1"/>
                </a:solidFill>
                <a:effectLst/>
                <a:latin typeface="+mn-lt"/>
                <a:ea typeface="+mn-ea"/>
                <a:cs typeface="+mn-cs"/>
              </a:rPr>
              <a:t>Key messages from the infographic</a:t>
            </a:r>
            <a:r>
              <a:rPr lang="en-AU" sz="1200" kern="1200" baseline="0" dirty="0">
                <a:solidFill>
                  <a:schemeClr val="tx1"/>
                </a:solidFill>
                <a:effectLst/>
                <a:latin typeface="+mn-lt"/>
                <a:ea typeface="+mn-ea"/>
                <a:cs typeface="+mn-cs"/>
              </a:rPr>
              <a:t> include:</a:t>
            </a:r>
          </a:p>
          <a:p>
            <a:pPr marL="628650" lvl="1" indent="-171450">
              <a:buFont typeface="Arial" panose="020B0604020202020204" pitchFamily="34" charset="0"/>
              <a:buChar char="•"/>
            </a:pPr>
            <a:r>
              <a:rPr lang="en-AU" sz="1200" kern="1200" baseline="0" dirty="0" smtClean="0">
                <a:solidFill>
                  <a:schemeClr val="tx1"/>
                </a:solidFill>
                <a:effectLst/>
                <a:latin typeface="+mn-lt"/>
                <a:ea typeface="+mn-ea"/>
                <a:cs typeface="+mn-cs"/>
              </a:rPr>
              <a:t>Sugary </a:t>
            </a:r>
            <a:r>
              <a:rPr lang="en-AU" sz="1200" kern="1200" baseline="0" dirty="0">
                <a:solidFill>
                  <a:schemeClr val="tx1"/>
                </a:solidFill>
                <a:effectLst/>
                <a:latin typeface="+mn-lt"/>
                <a:ea typeface="+mn-ea"/>
                <a:cs typeface="+mn-cs"/>
              </a:rPr>
              <a:t>drinks contain a lot of “hidden sugar” and are not good for our health!</a:t>
            </a:r>
            <a:endParaRPr lang="en-AU"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baseline="0" dirty="0">
                <a:solidFill>
                  <a:schemeClr val="tx1"/>
                </a:solidFill>
                <a:effectLst/>
                <a:latin typeface="+mn-lt"/>
                <a:ea typeface="+mn-ea"/>
                <a:cs typeface="+mn-cs"/>
              </a:rPr>
              <a:t>There are 16 teaspoons of sugar in a 600ml bottle of regular soft drink. This is much higher than the recommended maximum suggested by the World Health Organisation on the previous slide (maximum of 12 teaspoons per adult per day)</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One can of soft drink every day for one year potentially results in a 6.5 kg weight gain </a:t>
            </a:r>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0F62A424-8258-4E02-870D-C2DF644A5334}" type="slidenum">
              <a:rPr lang="en-AU" smtClean="0"/>
              <a:t>8</a:t>
            </a:fld>
            <a:endParaRPr lang="en-AU"/>
          </a:p>
        </p:txBody>
      </p:sp>
    </p:spTree>
    <p:extLst>
      <p:ext uri="{BB962C8B-B14F-4D97-AF65-F5344CB8AC3E}">
        <p14:creationId xmlns:p14="http://schemas.microsoft.com/office/powerpoint/2010/main" val="3105533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 images and answers are transitioned in slide show**</a:t>
            </a:r>
          </a:p>
        </p:txBody>
      </p:sp>
      <p:sp>
        <p:nvSpPr>
          <p:cNvPr id="4" name="Slide Number Placeholder 3"/>
          <p:cNvSpPr>
            <a:spLocks noGrp="1"/>
          </p:cNvSpPr>
          <p:nvPr>
            <p:ph type="sldNum" sz="quarter" idx="10"/>
          </p:nvPr>
        </p:nvSpPr>
        <p:spPr/>
        <p:txBody>
          <a:bodyPr/>
          <a:lstStyle/>
          <a:p>
            <a:fld id="{0F62A424-8258-4E02-870D-C2DF644A5334}" type="slidenum">
              <a:rPr lang="en-AU" smtClean="0"/>
              <a:t>9</a:t>
            </a:fld>
            <a:endParaRPr lang="en-AU"/>
          </a:p>
        </p:txBody>
      </p:sp>
    </p:spTree>
    <p:extLst>
      <p:ext uri="{BB962C8B-B14F-4D97-AF65-F5344CB8AC3E}">
        <p14:creationId xmlns:p14="http://schemas.microsoft.com/office/powerpoint/2010/main" val="3398173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548680"/>
            <a:ext cx="9144000" cy="1944216"/>
          </a:xfrm>
          <a:solidFill>
            <a:srgbClr val="0091B4"/>
          </a:solidFill>
        </p:spPr>
        <p:txBody>
          <a:bodyPr/>
          <a:lstStyle>
            <a:lvl1pPr algn="ct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pic>
        <p:nvPicPr>
          <p:cNvPr id="8" name="Picture 9" descr="HEA 25198 Live Lighter Powerpoint_COVE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734"/>
          <a:stretch/>
        </p:blipFill>
        <p:spPr bwMode="auto">
          <a:xfrm>
            <a:off x="0" y="4509120"/>
            <a:ext cx="9144000" cy="146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val="0"/>
              </a:ext>
            </a:extLst>
          </a:blip>
          <a:srcRect t="11299" b="12467"/>
          <a:stretch/>
        </p:blipFill>
        <p:spPr>
          <a:xfrm>
            <a:off x="323528" y="5971053"/>
            <a:ext cx="4105288" cy="781473"/>
          </a:xfrm>
          <a:prstGeom prst="rect">
            <a:avLst/>
          </a:prstGeom>
        </p:spPr>
      </p:pic>
    </p:spTree>
    <p:extLst>
      <p:ext uri="{BB962C8B-B14F-4D97-AF65-F5344CB8AC3E}">
        <p14:creationId xmlns:p14="http://schemas.microsoft.com/office/powerpoint/2010/main" val="21794883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08855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3350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14260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C1A491-1F27-4AD8-ABAE-D464D9C0149A}" type="datetimeFigureOut">
              <a:rPr lang="en-AU" smtClean="0"/>
              <a:t>21/02/2019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382FFEB-0E98-4B82-8BE6-1739197D37AD}" type="slidenum">
              <a:rPr lang="en-AU" smtClean="0"/>
              <a:t>‹#›</a:t>
            </a:fld>
            <a:endParaRPr lang="en-AU"/>
          </a:p>
        </p:txBody>
      </p:sp>
      <p:sp>
        <p:nvSpPr>
          <p:cNvPr id="7" name="Title 1"/>
          <p:cNvSpPr txBox="1">
            <a:spLocks/>
          </p:cNvSpPr>
          <p:nvPr userDrawn="1"/>
        </p:nvSpPr>
        <p:spPr>
          <a:xfrm>
            <a:off x="0" y="548680"/>
            <a:ext cx="9144000" cy="1944216"/>
          </a:xfrm>
          <a:prstGeom prst="rect">
            <a:avLst/>
          </a:prstGeom>
          <a:solidFill>
            <a:srgbClr val="0091B4"/>
          </a:solidFill>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bg1"/>
                </a:solidFill>
                <a:latin typeface="Arial" pitchFamily="34" charset="0"/>
                <a:ea typeface="+mj-ea"/>
                <a:cs typeface="Arial" pitchFamily="34" charset="0"/>
              </a:defRPr>
            </a:lvl1pPr>
          </a:lstStyle>
          <a:p>
            <a:r>
              <a:rPr lang="en-US"/>
              <a:t>Click to edit Master title style</a:t>
            </a:r>
            <a:endParaRPr lang="en-AU" dirty="0"/>
          </a:p>
        </p:txBody>
      </p:sp>
      <p:sp>
        <p:nvSpPr>
          <p:cNvPr id="8" name="Subtitle 2"/>
          <p:cNvSpPr>
            <a:spLocks noGrp="1"/>
          </p:cNvSpPr>
          <p:nvPr>
            <p:ph type="subTitle" idx="13"/>
          </p:nvPr>
        </p:nvSpPr>
        <p:spPr>
          <a:xfrm>
            <a:off x="1371600" y="2636912"/>
            <a:ext cx="6400800" cy="1872208"/>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extLst>
      <p:ext uri="{BB962C8B-B14F-4D97-AF65-F5344CB8AC3E}">
        <p14:creationId xmlns:p14="http://schemas.microsoft.com/office/powerpoint/2010/main" val="1932864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257583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B1C1A491-1F27-4AD8-ABAE-D464D9C0149A}" type="datetimeFigureOut">
              <a:rPr lang="en-AU" smtClean="0"/>
              <a:t>21/02/2019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97161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B1C1A491-1F27-4AD8-ABAE-D464D9C0149A}" type="datetimeFigureOut">
              <a:rPr lang="en-AU" smtClean="0"/>
              <a:t>21/02/2019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427716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1A491-1F27-4AD8-ABAE-D464D9C0149A}" type="datetimeFigureOut">
              <a:rPr lang="en-AU" smtClean="0"/>
              <a:t>21/02/2019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2807225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3092494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C1A491-1F27-4AD8-ABAE-D464D9C0149A}" type="datetimeFigureOut">
              <a:rPr lang="en-AU" smtClean="0"/>
              <a:t>21/02/2019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382FFEB-0E98-4B82-8BE6-1739197D37AD}" type="slidenum">
              <a:rPr lang="en-AU" smtClean="0"/>
              <a:t>‹#›</a:t>
            </a:fld>
            <a:endParaRPr lang="en-AU"/>
          </a:p>
        </p:txBody>
      </p:sp>
    </p:spTree>
    <p:extLst>
      <p:ext uri="{BB962C8B-B14F-4D97-AF65-F5344CB8AC3E}">
        <p14:creationId xmlns:p14="http://schemas.microsoft.com/office/powerpoint/2010/main" val="137626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3322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1A491-1F27-4AD8-ABAE-D464D9C0149A}" type="datetimeFigureOut">
              <a:rPr lang="en-AU" smtClean="0"/>
              <a:t>21/02/2019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2FFEB-0E98-4B82-8BE6-1739197D37AD}" type="slidenum">
              <a:rPr lang="en-AU" smtClean="0"/>
              <a:t>‹#›</a:t>
            </a:fld>
            <a:endParaRPr lang="en-AU"/>
          </a:p>
        </p:txBody>
      </p:sp>
      <p:pic>
        <p:nvPicPr>
          <p:cNvPr id="7" name="Picture 6" descr="HEA 25198 Live Lighter Powerpoint_PAGE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8" y="5932488"/>
            <a:ext cx="91408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213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b="1" kern="1200">
          <a:solidFill>
            <a:srgbClr val="0091B4"/>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0091B4"/>
        </a:buClr>
        <a:buSzPct val="50000"/>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91B4"/>
        </a:buClr>
        <a:buSzPct val="50000"/>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tiff"/><Relationship Id="rId5" Type="http://schemas.openxmlformats.org/officeDocument/2006/relationships/image" Target="../media/image24.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livelighter.com.au/" TargetMode="External"/><Relationship Id="rId7" Type="http://schemas.openxmlformats.org/officeDocument/2006/relationships/hyperlink" Target="http://www.who.int/nutrition/publications/guidelines/sugars_intake/e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eatforhealth.gov.au/" TargetMode="External"/><Relationship Id="rId5" Type="http://schemas.openxmlformats.org/officeDocument/2006/relationships/hyperlink" Target="http://www.rethinksugarydrink.org.au/" TargetMode="External"/><Relationship Id="rId4" Type="http://schemas.openxmlformats.org/officeDocument/2006/relationships/hyperlink" Target="mailto:info@livelighter.com.au"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sz="5400" dirty="0"/>
              <a:t>Sugary Drinks</a:t>
            </a:r>
          </a:p>
        </p:txBody>
      </p:sp>
      <p:sp>
        <p:nvSpPr>
          <p:cNvPr id="5" name="Rectangle 4"/>
          <p:cNvSpPr/>
          <p:nvPr/>
        </p:nvSpPr>
        <p:spPr>
          <a:xfrm>
            <a:off x="107504" y="2852936"/>
            <a:ext cx="9036496" cy="1261884"/>
          </a:xfrm>
          <a:prstGeom prst="rect">
            <a:avLst/>
          </a:prstGeom>
        </p:spPr>
        <p:txBody>
          <a:bodyPr wrap="square">
            <a:spAutoFit/>
          </a:bodyPr>
          <a:lstStyle/>
          <a:p>
            <a:pPr algn="ctr"/>
            <a:r>
              <a:rPr lang="en-AU" sz="2800" dirty="0"/>
              <a:t>[Insert Name and Organisation here</a:t>
            </a:r>
            <a:r>
              <a:rPr lang="en-AU" sz="2800" dirty="0" smtClean="0"/>
              <a:t>]</a:t>
            </a:r>
            <a:endParaRPr lang="en-AU" sz="2400" dirty="0"/>
          </a:p>
          <a:p>
            <a:pPr algn="ctr"/>
            <a:endParaRPr lang="en-AU" sz="2400" dirty="0"/>
          </a:p>
          <a:p>
            <a:pPr algn="ctr"/>
            <a:r>
              <a:rPr lang="en-AU" sz="2400" dirty="0"/>
              <a:t>On behalf of the </a:t>
            </a:r>
            <a:r>
              <a:rPr lang="en-AU" sz="2400" i="1" dirty="0" smtClean="0"/>
              <a:t>LiveLighter</a:t>
            </a:r>
            <a:r>
              <a:rPr lang="en-AU" sz="2400" dirty="0" smtClean="0"/>
              <a:t> team at Cancer </a:t>
            </a:r>
            <a:r>
              <a:rPr lang="en-AU" sz="2400" dirty="0"/>
              <a:t>Council WA</a:t>
            </a:r>
          </a:p>
        </p:txBody>
      </p:sp>
    </p:spTree>
    <p:extLst>
      <p:ext uri="{BB962C8B-B14F-4D97-AF65-F5344CB8AC3E}">
        <p14:creationId xmlns:p14="http://schemas.microsoft.com/office/powerpoint/2010/main" val="11754595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a:bodyPr>
          <a:lstStyle/>
          <a:p>
            <a:pPr algn="ctr" eaLnBrk="1" hangingPunct="1"/>
            <a:r>
              <a:rPr lang="en-AU" altLang="en-US" dirty="0"/>
              <a:t>How much sugar is in…?</a:t>
            </a:r>
          </a:p>
        </p:txBody>
      </p:sp>
      <p:pic>
        <p:nvPicPr>
          <p:cNvPr id="7171"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55650" y="1700213"/>
            <a:ext cx="2724150" cy="42957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513" y="1341438"/>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6" name="Picture 7"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513" y="2220913"/>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7"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513" y="3149600"/>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8"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2638" y="4102100"/>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9"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5013325"/>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25" y="1389063"/>
            <a:ext cx="1744663"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1"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113" y="2286000"/>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2"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113" y="3141663"/>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3"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8513" y="4076700"/>
            <a:ext cx="1744662"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4" name="Picture 8" descr="Teaspoon graph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25" y="5013325"/>
            <a:ext cx="1744663"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Tree>
    <p:extLst>
      <p:ext uri="{BB962C8B-B14F-4D97-AF65-F5344CB8AC3E}">
        <p14:creationId xmlns:p14="http://schemas.microsoft.com/office/powerpoint/2010/main" val="3293473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AU" altLang="en-US"/>
              <a:t>Drinks are a source of energy </a:t>
            </a:r>
          </a:p>
        </p:txBody>
      </p:sp>
      <p:pic>
        <p:nvPicPr>
          <p:cNvPr id="9220" name="Picture 2" descr="cok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1432791"/>
            <a:ext cx="1734793" cy="46564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6" name="TextBox 5"/>
          <p:cNvSpPr txBox="1">
            <a:spLocks noChangeArrowheads="1"/>
          </p:cNvSpPr>
          <p:nvPr/>
        </p:nvSpPr>
        <p:spPr bwMode="auto">
          <a:xfrm>
            <a:off x="3708400" y="3097213"/>
            <a:ext cx="1295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91B4"/>
              </a:buClr>
              <a:buSzPct val="50000"/>
              <a:buFont typeface="Arial" panose="020B0604020202020204" pitchFamily="34" charset="0"/>
              <a:buChar char="▲"/>
              <a:defRPr sz="3200">
                <a:solidFill>
                  <a:schemeClr val="tx1"/>
                </a:solidFill>
                <a:latin typeface="Arial" panose="020B0604020202020204" pitchFamily="34" charset="0"/>
                <a:cs typeface="Arial" panose="020B0604020202020204" pitchFamily="34" charset="0"/>
              </a:defRPr>
            </a:lvl1pPr>
            <a:lvl2pPr marL="742950" indent="-285750" eaLnBrk="0" hangingPunct="0">
              <a:spcBef>
                <a:spcPct val="20000"/>
              </a:spcBef>
              <a:buClr>
                <a:srgbClr val="0091B4"/>
              </a:buClr>
              <a:buSzPct val="50000"/>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8800" b="1">
                <a:latin typeface="Calibri" panose="020F0502020204030204" pitchFamily="34" charset="0"/>
              </a:rPr>
              <a:t>=</a:t>
            </a:r>
            <a:endParaRPr lang="en-AU" altLang="en-US" sz="8800" b="1">
              <a:latin typeface="Calibri" panose="020F0502020204030204"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3800" y="2348880"/>
            <a:ext cx="3518104" cy="2638578"/>
          </a:xfrm>
          <a:prstGeom prst="rect">
            <a:avLst/>
          </a:prstGeom>
        </p:spPr>
      </p:pic>
    </p:spTree>
    <p:extLst>
      <p:ext uri="{BB962C8B-B14F-4D97-AF65-F5344CB8AC3E}">
        <p14:creationId xmlns:p14="http://schemas.microsoft.com/office/powerpoint/2010/main" val="28165907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894" y="332656"/>
            <a:ext cx="8229600" cy="1143000"/>
          </a:xfrm>
        </p:spPr>
        <p:txBody>
          <a:bodyPr/>
          <a:lstStyle/>
          <a:p>
            <a:pPr algn="ctr"/>
            <a:r>
              <a:rPr lang="en-AU" dirty="0"/>
              <a:t>Sugary drinks calculator</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80112" y="1556792"/>
            <a:ext cx="2880233" cy="4068000"/>
          </a:xfrm>
        </p:spPr>
      </p:pic>
      <p:pic>
        <p:nvPicPr>
          <p:cNvPr id="6" name="Picture 5"/>
          <p:cNvPicPr>
            <a:picLocks noChangeAspect="1"/>
          </p:cNvPicPr>
          <p:nvPr/>
        </p:nvPicPr>
        <p:blipFill>
          <a:blip r:embed="rId4"/>
          <a:stretch>
            <a:fillRect/>
          </a:stretch>
        </p:blipFill>
        <p:spPr>
          <a:xfrm>
            <a:off x="683568" y="2204864"/>
            <a:ext cx="4348507" cy="2844000"/>
          </a:xfrm>
          <a:prstGeom prst="rect">
            <a:avLst/>
          </a:prstGeom>
        </p:spPr>
      </p:pic>
    </p:spTree>
    <p:extLst>
      <p:ext uri="{BB962C8B-B14F-4D97-AF65-F5344CB8AC3E}">
        <p14:creationId xmlns:p14="http://schemas.microsoft.com/office/powerpoint/2010/main" val="826572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dirty="0"/>
              <a:t>Sugary drinks calculator cont.</a:t>
            </a:r>
          </a:p>
        </p:txBody>
      </p:sp>
      <p:pic>
        <p:nvPicPr>
          <p:cNvPr id="6" name="Content Placeholder 5"/>
          <p:cNvPicPr>
            <a:picLocks noGrp="1" noChangeAspect="1"/>
          </p:cNvPicPr>
          <p:nvPr>
            <p:ph sz="half" idx="1"/>
          </p:nvPr>
        </p:nvPicPr>
        <p:blipFill>
          <a:blip r:embed="rId3"/>
          <a:stretch>
            <a:fillRect/>
          </a:stretch>
        </p:blipFill>
        <p:spPr>
          <a:xfrm>
            <a:off x="827584" y="1268760"/>
            <a:ext cx="3191541" cy="4525963"/>
          </a:xfrm>
          <a:prstGeom prst="rect">
            <a:avLst/>
          </a:prstGeom>
        </p:spPr>
      </p:pic>
      <p:pic>
        <p:nvPicPr>
          <p:cNvPr id="7" name="Content Placeholder 6"/>
          <p:cNvPicPr>
            <a:picLocks noGrp="1" noChangeAspect="1"/>
          </p:cNvPicPr>
          <p:nvPr>
            <p:ph sz="half" idx="2"/>
          </p:nvPr>
        </p:nvPicPr>
        <p:blipFill>
          <a:blip r:embed="rId4"/>
          <a:stretch>
            <a:fillRect/>
          </a:stretch>
        </p:blipFill>
        <p:spPr>
          <a:xfrm>
            <a:off x="5148064" y="1268760"/>
            <a:ext cx="3176008" cy="4525963"/>
          </a:xfrm>
          <a:prstGeom prst="rect">
            <a:avLst/>
          </a:prstGeom>
        </p:spPr>
      </p:pic>
    </p:spTree>
    <p:extLst>
      <p:ext uri="{BB962C8B-B14F-4D97-AF65-F5344CB8AC3E}">
        <p14:creationId xmlns:p14="http://schemas.microsoft.com/office/powerpoint/2010/main" val="35913896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4300"/>
            <a:ext cx="8229600" cy="1143000"/>
          </a:xfrm>
        </p:spPr>
        <p:txBody>
          <a:bodyPr>
            <a:normAutofit/>
          </a:bodyPr>
          <a:lstStyle/>
          <a:p>
            <a:pPr algn="ctr"/>
            <a:r>
              <a:rPr lang="en-AU" dirty="0"/>
              <a:t>What should I drink? </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35" y="4365102"/>
            <a:ext cx="2524344" cy="1892649"/>
          </a:xfrm>
          <a:prstGeom prst="rect">
            <a:avLst/>
          </a:prstGeom>
        </p:spPr>
      </p:pic>
      <p:pic>
        <p:nvPicPr>
          <p:cNvPr id="11" name="Picture 10"/>
          <p:cNvPicPr>
            <a:picLocks noChangeAspect="1"/>
          </p:cNvPicPr>
          <p:nvPr/>
        </p:nvPicPr>
        <p:blipFill>
          <a:blip r:embed="rId4"/>
          <a:stretch>
            <a:fillRect/>
          </a:stretch>
        </p:blipFill>
        <p:spPr>
          <a:xfrm>
            <a:off x="279142" y="1619748"/>
            <a:ext cx="2016224" cy="235713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7784" y="1431841"/>
            <a:ext cx="1622213" cy="2556748"/>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7899" y="4077072"/>
            <a:ext cx="2524345" cy="1892649"/>
          </a:xfrm>
          <a:prstGeom prst="rect">
            <a:avLst/>
          </a:prstGeom>
        </p:spPr>
      </p:pic>
      <p:pic>
        <p:nvPicPr>
          <p:cNvPr id="2050" name="Picture 2" descr="Coffee, Cafe, Mug, Decorative, Drink, Beverage, Latt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4675" t="11708" r="13506" b="10038"/>
          <a:stretch/>
        </p:blipFill>
        <p:spPr bwMode="auto">
          <a:xfrm>
            <a:off x="4860032" y="1599390"/>
            <a:ext cx="2154586" cy="17245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e Cup, Tea, 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76256" y="3044287"/>
            <a:ext cx="2160240" cy="2065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68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052"/>
                                        </p:tgtEl>
                                        <p:attrNameLst>
                                          <p:attrName>style.visibility</p:attrName>
                                        </p:attrNameLst>
                                      </p:cBhvr>
                                      <p:to>
                                        <p:strVal val="visible"/>
                                      </p:to>
                                    </p:set>
                                    <p:anim calcmode="lin" valueType="num">
                                      <p:cBhvr>
                                        <p:cTn id="33" dur="500" fill="hold"/>
                                        <p:tgtEl>
                                          <p:spTgt spid="2052"/>
                                        </p:tgtEl>
                                        <p:attrNameLst>
                                          <p:attrName>ppt_w</p:attrName>
                                        </p:attrNameLst>
                                      </p:cBhvr>
                                      <p:tavLst>
                                        <p:tav tm="0">
                                          <p:val>
                                            <p:fltVal val="0"/>
                                          </p:val>
                                        </p:tav>
                                        <p:tav tm="100000">
                                          <p:val>
                                            <p:strVal val="#ppt_w"/>
                                          </p:val>
                                        </p:tav>
                                      </p:tavLst>
                                    </p:anim>
                                    <p:anim calcmode="lin" valueType="num">
                                      <p:cBhvr>
                                        <p:cTn id="34" dur="500" fill="hold"/>
                                        <p:tgtEl>
                                          <p:spTgt spid="2052"/>
                                        </p:tgtEl>
                                        <p:attrNameLst>
                                          <p:attrName>ppt_h</p:attrName>
                                        </p:attrNameLst>
                                      </p:cBhvr>
                                      <p:tavLst>
                                        <p:tav tm="0">
                                          <p:val>
                                            <p:fltVal val="0"/>
                                          </p:val>
                                        </p:tav>
                                        <p:tav tm="100000">
                                          <p:val>
                                            <p:strVal val="#ppt_h"/>
                                          </p:val>
                                        </p:tav>
                                      </p:tavLst>
                                    </p:anim>
                                    <p:animEffect transition="in" filter="fade">
                                      <p:cBhvr>
                                        <p:cTn id="35" dur="500"/>
                                        <p:tgtEl>
                                          <p:spTgt spid="2052"/>
                                        </p:tgtEl>
                                      </p:cBhvr>
                                    </p:animEffect>
                                  </p:childTnLst>
                                </p:cTn>
                              </p:par>
                              <p:par>
                                <p:cTn id="36" presetID="53" presetClass="entr" presetSubtype="16" fill="hold" nodeType="withEffect">
                                  <p:stCondLst>
                                    <p:cond delay="0"/>
                                  </p:stCondLst>
                                  <p:childTnLst>
                                    <p:set>
                                      <p:cBhvr>
                                        <p:cTn id="37" dur="1" fill="hold">
                                          <p:stCondLst>
                                            <p:cond delay="0"/>
                                          </p:stCondLst>
                                        </p:cTn>
                                        <p:tgtEl>
                                          <p:spTgt spid="2050"/>
                                        </p:tgtEl>
                                        <p:attrNameLst>
                                          <p:attrName>style.visibility</p:attrName>
                                        </p:attrNameLst>
                                      </p:cBhvr>
                                      <p:to>
                                        <p:strVal val="visible"/>
                                      </p:to>
                                    </p:set>
                                    <p:anim calcmode="lin" valueType="num">
                                      <p:cBhvr>
                                        <p:cTn id="38" dur="500" fill="hold"/>
                                        <p:tgtEl>
                                          <p:spTgt spid="2050"/>
                                        </p:tgtEl>
                                        <p:attrNameLst>
                                          <p:attrName>ppt_w</p:attrName>
                                        </p:attrNameLst>
                                      </p:cBhvr>
                                      <p:tavLst>
                                        <p:tav tm="0">
                                          <p:val>
                                            <p:fltVal val="0"/>
                                          </p:val>
                                        </p:tav>
                                        <p:tav tm="100000">
                                          <p:val>
                                            <p:strVal val="#ppt_w"/>
                                          </p:val>
                                        </p:tav>
                                      </p:tavLst>
                                    </p:anim>
                                    <p:anim calcmode="lin" valueType="num">
                                      <p:cBhvr>
                                        <p:cTn id="39" dur="500" fill="hold"/>
                                        <p:tgtEl>
                                          <p:spTgt spid="2050"/>
                                        </p:tgtEl>
                                        <p:attrNameLst>
                                          <p:attrName>ppt_h</p:attrName>
                                        </p:attrNameLst>
                                      </p:cBhvr>
                                      <p:tavLst>
                                        <p:tav tm="0">
                                          <p:val>
                                            <p:fltVal val="0"/>
                                          </p:val>
                                        </p:tav>
                                        <p:tav tm="100000">
                                          <p:val>
                                            <p:strVal val="#ppt_h"/>
                                          </p:val>
                                        </p:tav>
                                      </p:tavLst>
                                    </p:anim>
                                    <p:animEffect transition="in" filter="fade">
                                      <p:cBhvr>
                                        <p:cTn id="4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Conclusion</a:t>
            </a:r>
          </a:p>
        </p:txBody>
      </p:sp>
      <p:sp>
        <p:nvSpPr>
          <p:cNvPr id="3" name="Content Placeholder 2"/>
          <p:cNvSpPr>
            <a:spLocks noGrp="1"/>
          </p:cNvSpPr>
          <p:nvPr>
            <p:ph idx="1"/>
          </p:nvPr>
        </p:nvSpPr>
        <p:spPr>
          <a:xfrm>
            <a:off x="539552" y="1556792"/>
            <a:ext cx="8229600" cy="4332288"/>
          </a:xfrm>
        </p:spPr>
        <p:txBody>
          <a:bodyPr>
            <a:normAutofit fontScale="85000" lnSpcReduction="20000"/>
          </a:bodyPr>
          <a:lstStyle/>
          <a:p>
            <a:pPr>
              <a:lnSpc>
                <a:spcPct val="120000"/>
              </a:lnSpc>
            </a:pPr>
            <a:r>
              <a:rPr lang="en-AU" dirty="0"/>
              <a:t>Sugary drinks are high in energy and added sugars and lack nutritional value</a:t>
            </a:r>
          </a:p>
          <a:p>
            <a:pPr>
              <a:lnSpc>
                <a:spcPct val="120000"/>
              </a:lnSpc>
            </a:pPr>
            <a:r>
              <a:rPr lang="en-AU" dirty="0"/>
              <a:t>Drinking sugary drinks increases your risk of weight gain, chronic diseases and </a:t>
            </a:r>
            <a:r>
              <a:rPr lang="en-AU" dirty="0" smtClean="0"/>
              <a:t>tooth decay</a:t>
            </a:r>
            <a:endParaRPr lang="en-AU" dirty="0"/>
          </a:p>
          <a:p>
            <a:pPr>
              <a:lnSpc>
                <a:spcPct val="120000"/>
              </a:lnSpc>
            </a:pPr>
            <a:r>
              <a:rPr lang="en-AU" dirty="0"/>
              <a:t>Only consume sugary drinks occasionally and in small amounts</a:t>
            </a:r>
          </a:p>
          <a:p>
            <a:pPr>
              <a:lnSpc>
                <a:spcPct val="120000"/>
              </a:lnSpc>
            </a:pPr>
            <a:r>
              <a:rPr lang="en-AU" dirty="0"/>
              <a:t>Some sugary drinks have the same kilojoules as a small meal</a:t>
            </a:r>
          </a:p>
          <a:p>
            <a:pPr>
              <a:lnSpc>
                <a:spcPct val="120000"/>
              </a:lnSpc>
            </a:pPr>
            <a:r>
              <a:rPr lang="en-AU" dirty="0"/>
              <a:t>Opt for tap water as your drink of choice</a:t>
            </a:r>
          </a:p>
          <a:p>
            <a:pPr>
              <a:lnSpc>
                <a:spcPct val="120000"/>
              </a:lnSpc>
            </a:pPr>
            <a:endParaRPr lang="en-AU" dirty="0"/>
          </a:p>
          <a:p>
            <a:pPr>
              <a:lnSpc>
                <a:spcPct val="120000"/>
              </a:lnSpc>
            </a:pPr>
            <a:endParaRPr lang="en-AU" dirty="0"/>
          </a:p>
        </p:txBody>
      </p:sp>
    </p:spTree>
    <p:extLst>
      <p:ext uri="{BB962C8B-B14F-4D97-AF65-F5344CB8AC3E}">
        <p14:creationId xmlns:p14="http://schemas.microsoft.com/office/powerpoint/2010/main" val="10546691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to get more information? </a:t>
            </a:r>
          </a:p>
        </p:txBody>
      </p:sp>
      <p:sp>
        <p:nvSpPr>
          <p:cNvPr id="3" name="Content Placeholder 2"/>
          <p:cNvSpPr>
            <a:spLocks noGrp="1"/>
          </p:cNvSpPr>
          <p:nvPr>
            <p:ph idx="1"/>
          </p:nvPr>
        </p:nvSpPr>
        <p:spPr>
          <a:xfrm>
            <a:off x="457200" y="1600201"/>
            <a:ext cx="8363272" cy="4332288"/>
          </a:xfrm>
        </p:spPr>
        <p:txBody>
          <a:bodyPr>
            <a:normAutofit/>
          </a:bodyPr>
          <a:lstStyle/>
          <a:p>
            <a:r>
              <a:rPr lang="en-AU" sz="2800" dirty="0"/>
              <a:t>Visit the LiveLighter </a:t>
            </a:r>
            <a:r>
              <a:rPr lang="en-AU" sz="2800" dirty="0" smtClean="0"/>
              <a:t>website </a:t>
            </a:r>
            <a:r>
              <a:rPr lang="en-AU" sz="2800" dirty="0" smtClean="0">
                <a:hlinkClick r:id="rId3"/>
              </a:rPr>
              <a:t>livelighter.com.au</a:t>
            </a:r>
            <a:r>
              <a:rPr lang="en-AU" sz="2800" dirty="0" smtClean="0"/>
              <a:t> </a:t>
            </a:r>
            <a:endParaRPr lang="en-AU" sz="2800" dirty="0"/>
          </a:p>
          <a:p>
            <a:r>
              <a:rPr lang="en-AU" sz="2800" dirty="0"/>
              <a:t>Email: </a:t>
            </a:r>
            <a:r>
              <a:rPr lang="en-AU" sz="2800" dirty="0">
                <a:hlinkClick r:id="rId4"/>
              </a:rPr>
              <a:t>info@livelighter.com.au</a:t>
            </a:r>
            <a:endParaRPr lang="en-AU" sz="2800" dirty="0"/>
          </a:p>
          <a:p>
            <a:pPr marL="0" indent="0">
              <a:buNone/>
            </a:pPr>
            <a:endParaRPr lang="en-AU" sz="2400" dirty="0"/>
          </a:p>
          <a:p>
            <a:r>
              <a:rPr lang="en-AU" sz="2800" dirty="0"/>
              <a:t>Other helpful </a:t>
            </a:r>
            <a:r>
              <a:rPr lang="en-AU" sz="2800" dirty="0" smtClean="0"/>
              <a:t>websites:</a:t>
            </a:r>
            <a:endParaRPr lang="en-AU" sz="2800" dirty="0"/>
          </a:p>
          <a:p>
            <a:pPr lvl="1"/>
            <a:r>
              <a:rPr lang="en-AU" sz="2400" dirty="0"/>
              <a:t>Rethink sugary drinks </a:t>
            </a:r>
            <a:r>
              <a:rPr lang="en-AU" sz="2400" dirty="0">
                <a:hlinkClick r:id="rId5"/>
              </a:rPr>
              <a:t>www.rethinksugarydrink.org.au</a:t>
            </a:r>
            <a:endParaRPr lang="en-AU" sz="2400" dirty="0"/>
          </a:p>
          <a:p>
            <a:pPr lvl="1"/>
            <a:r>
              <a:rPr lang="en-AU" sz="2400" dirty="0" smtClean="0"/>
              <a:t>Australian Dietary Guidelines </a:t>
            </a:r>
            <a:r>
              <a:rPr lang="en-AU" sz="2400" u="sng" dirty="0" smtClean="0">
                <a:hlinkClick r:id="rId6"/>
              </a:rPr>
              <a:t>www.eatforhealth.gov.au</a:t>
            </a:r>
            <a:endParaRPr lang="en-AU" sz="2400" u="sng" dirty="0" smtClean="0"/>
          </a:p>
          <a:p>
            <a:pPr lvl="1"/>
            <a:r>
              <a:rPr lang="en-AU" sz="2400" dirty="0" smtClean="0"/>
              <a:t>WHO </a:t>
            </a:r>
            <a:r>
              <a:rPr lang="en-AU" sz="2400" u="sng" dirty="0">
                <a:hlinkClick r:id="rId7"/>
              </a:rPr>
              <a:t>http://www.who.int/nutrition/publications/guidelines/sugars_intake/en/</a:t>
            </a:r>
            <a:endParaRPr lang="en-AU" sz="2400" dirty="0"/>
          </a:p>
          <a:p>
            <a:pPr lvl="1"/>
            <a:endParaRPr lang="en-AU" sz="2400" dirty="0"/>
          </a:p>
        </p:txBody>
      </p:sp>
    </p:spTree>
    <p:extLst>
      <p:ext uri="{BB962C8B-B14F-4D97-AF65-F5344CB8AC3E}">
        <p14:creationId xmlns:p14="http://schemas.microsoft.com/office/powerpoint/2010/main" val="30275154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Sugary drinks resources</a:t>
            </a:r>
          </a:p>
        </p:txBody>
      </p:sp>
      <p:pic>
        <p:nvPicPr>
          <p:cNvPr id="5" name="Picture 4"/>
          <p:cNvPicPr>
            <a:picLocks noChangeAspect="1"/>
          </p:cNvPicPr>
          <p:nvPr/>
        </p:nvPicPr>
        <p:blipFill>
          <a:blip r:embed="rId3"/>
          <a:stretch>
            <a:fillRect/>
          </a:stretch>
        </p:blipFill>
        <p:spPr>
          <a:xfrm>
            <a:off x="5724128" y="1442429"/>
            <a:ext cx="2736304" cy="3980078"/>
          </a:xfrm>
          <a:prstGeom prst="rect">
            <a:avLst/>
          </a:prstGeom>
        </p:spPr>
      </p:pic>
      <p:sp>
        <p:nvSpPr>
          <p:cNvPr id="6" name="TextBox 5"/>
          <p:cNvSpPr txBox="1"/>
          <p:nvPr/>
        </p:nvSpPr>
        <p:spPr>
          <a:xfrm>
            <a:off x="107504" y="5625710"/>
            <a:ext cx="6641148" cy="461665"/>
          </a:xfrm>
          <a:prstGeom prst="rect">
            <a:avLst/>
          </a:prstGeom>
          <a:noFill/>
        </p:spPr>
        <p:txBody>
          <a:bodyPr wrap="square" rtlCol="0">
            <a:spAutoFit/>
          </a:bodyPr>
          <a:lstStyle/>
          <a:p>
            <a:r>
              <a:rPr lang="en-AU" sz="2400" b="1" dirty="0" smtClean="0">
                <a:solidFill>
                  <a:srgbClr val="0091B4"/>
                </a:solidFill>
              </a:rPr>
              <a:t>livelighter.com.au/The-Facts/About-Sugary-Drinks</a:t>
            </a:r>
            <a:endParaRPr lang="en-AU" sz="2400" b="1" dirty="0">
              <a:solidFill>
                <a:srgbClr val="0091B4"/>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534" y="1916832"/>
            <a:ext cx="4526152" cy="3199788"/>
          </a:xfrm>
          <a:prstGeom prst="rect">
            <a:avLst/>
          </a:prstGeom>
        </p:spPr>
      </p:pic>
    </p:spTree>
    <p:extLst>
      <p:ext uri="{BB962C8B-B14F-4D97-AF65-F5344CB8AC3E}">
        <p14:creationId xmlns:p14="http://schemas.microsoft.com/office/powerpoint/2010/main" val="11326719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557808"/>
            <a:ext cx="5493296" cy="1143000"/>
          </a:xfrm>
        </p:spPr>
        <p:txBody>
          <a:bodyPr/>
          <a:lstStyle/>
          <a:p>
            <a:pPr algn="ctr"/>
            <a:r>
              <a:rPr lang="en-AU" dirty="0"/>
              <a:t>Questions?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4192" y="1721155"/>
            <a:ext cx="2736304" cy="4100680"/>
          </a:xfrm>
          <a:prstGeom prst="rect">
            <a:avLst/>
          </a:prstGeom>
        </p:spPr>
      </p:pic>
    </p:spTree>
    <p:extLst>
      <p:ext uri="{BB962C8B-B14F-4D97-AF65-F5344CB8AC3E}">
        <p14:creationId xmlns:p14="http://schemas.microsoft.com/office/powerpoint/2010/main" val="42933535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Summary</a:t>
            </a:r>
          </a:p>
        </p:txBody>
      </p:sp>
      <p:sp>
        <p:nvSpPr>
          <p:cNvPr id="3" name="Content Placeholder 2"/>
          <p:cNvSpPr>
            <a:spLocks noGrp="1"/>
          </p:cNvSpPr>
          <p:nvPr>
            <p:ph idx="1"/>
          </p:nvPr>
        </p:nvSpPr>
        <p:spPr>
          <a:xfrm>
            <a:off x="457200" y="1417638"/>
            <a:ext cx="8229600" cy="4514851"/>
          </a:xfrm>
        </p:spPr>
        <p:txBody>
          <a:bodyPr>
            <a:normAutofit/>
          </a:bodyPr>
          <a:lstStyle/>
          <a:p>
            <a:r>
              <a:rPr lang="en-AU" sz="3600" dirty="0"/>
              <a:t>What are sugary drinks?</a:t>
            </a:r>
          </a:p>
          <a:p>
            <a:r>
              <a:rPr lang="en-AU" sz="3600" dirty="0"/>
              <a:t>Why are </a:t>
            </a:r>
            <a:r>
              <a:rPr lang="en-AU" sz="3600" dirty="0" smtClean="0"/>
              <a:t>they bad </a:t>
            </a:r>
            <a:r>
              <a:rPr lang="en-AU" sz="3600" dirty="0"/>
              <a:t>for our health?</a:t>
            </a:r>
          </a:p>
          <a:p>
            <a:r>
              <a:rPr lang="en-AU" sz="3600" dirty="0"/>
              <a:t>How much sugar is in a sugary drink?</a:t>
            </a:r>
          </a:p>
          <a:p>
            <a:r>
              <a:rPr lang="en-AU" sz="3600" dirty="0" smtClean="0"/>
              <a:t>LiveLighter </a:t>
            </a:r>
            <a:r>
              <a:rPr lang="en-AU" sz="3600" dirty="0"/>
              <a:t>sugary drinks calculator</a:t>
            </a:r>
          </a:p>
          <a:p>
            <a:r>
              <a:rPr lang="en-AU" sz="3600" dirty="0"/>
              <a:t>Best drink options</a:t>
            </a:r>
          </a:p>
        </p:txBody>
      </p:sp>
    </p:spTree>
    <p:extLst>
      <p:ext uri="{BB962C8B-B14F-4D97-AF65-F5344CB8AC3E}">
        <p14:creationId xmlns:p14="http://schemas.microsoft.com/office/powerpoint/2010/main" val="4265572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AU" dirty="0"/>
              <a:t>Background information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494" y="1988840"/>
            <a:ext cx="6865009" cy="185430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8192" y="4005064"/>
            <a:ext cx="5767614" cy="1440160"/>
          </a:xfrm>
          <a:prstGeom prst="rect">
            <a:avLst/>
          </a:prstGeom>
        </p:spPr>
      </p:pic>
    </p:spTree>
    <p:extLst>
      <p:ext uri="{BB962C8B-B14F-4D97-AF65-F5344CB8AC3E}">
        <p14:creationId xmlns:p14="http://schemas.microsoft.com/office/powerpoint/2010/main" val="665843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err="1"/>
              <a:t>LiveLighter’s</a:t>
            </a:r>
            <a:r>
              <a:rPr lang="en-AU" dirty="0"/>
              <a:t> top tips</a:t>
            </a:r>
          </a:p>
        </p:txBody>
      </p:sp>
      <p:sp>
        <p:nvSpPr>
          <p:cNvPr id="9" name="Right Arrow 8"/>
          <p:cNvSpPr/>
          <p:nvPr/>
        </p:nvSpPr>
        <p:spPr>
          <a:xfrm rot="20923447">
            <a:off x="1254336" y="2018198"/>
            <a:ext cx="1842504" cy="700656"/>
          </a:xfrm>
          <a:prstGeom prst="rightArrow">
            <a:avLst/>
          </a:prstGeom>
          <a:solidFill>
            <a:srgbClr val="0091B4"/>
          </a:solidFill>
          <a:ln>
            <a:solidFill>
              <a:srgbClr val="0091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Content Placeholder 12"/>
          <p:cNvPicPr>
            <a:picLocks noChangeAspect="1"/>
          </p:cNvPicPr>
          <p:nvPr/>
        </p:nvPicPr>
        <p:blipFill>
          <a:blip r:embed="rId3"/>
          <a:stretch>
            <a:fillRect/>
          </a:stretch>
        </p:blipFill>
        <p:spPr>
          <a:xfrm>
            <a:off x="3147558" y="1417638"/>
            <a:ext cx="3456384" cy="4838938"/>
          </a:xfrm>
          <a:prstGeom prst="rect">
            <a:avLst/>
          </a:prstGeom>
        </p:spPr>
      </p:pic>
    </p:spTree>
    <p:extLst>
      <p:ext uri="{BB962C8B-B14F-4D97-AF65-F5344CB8AC3E}">
        <p14:creationId xmlns:p14="http://schemas.microsoft.com/office/powerpoint/2010/main" val="16181261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 are sugary drinks?</a:t>
            </a:r>
          </a:p>
        </p:txBody>
      </p:sp>
      <p:sp>
        <p:nvSpPr>
          <p:cNvPr id="3" name="Content Placeholder 2"/>
          <p:cNvSpPr>
            <a:spLocks noGrp="1"/>
          </p:cNvSpPr>
          <p:nvPr>
            <p:ph idx="1"/>
          </p:nvPr>
        </p:nvSpPr>
        <p:spPr>
          <a:xfrm>
            <a:off x="457200" y="1600201"/>
            <a:ext cx="8435280" cy="4332288"/>
          </a:xfrm>
        </p:spPr>
        <p:txBody>
          <a:bodyPr>
            <a:normAutofit/>
          </a:bodyPr>
          <a:lstStyle/>
          <a:p>
            <a:r>
              <a:rPr lang="en-AU" sz="2600" dirty="0"/>
              <a:t>Drinks high in energy and added sugars </a:t>
            </a:r>
          </a:p>
          <a:p>
            <a:r>
              <a:rPr lang="en-AU" sz="2600" dirty="0"/>
              <a:t>Examples include:</a:t>
            </a:r>
          </a:p>
          <a:p>
            <a:pPr marL="457200" lvl="1" indent="0">
              <a:buNone/>
            </a:pPr>
            <a:endParaRPr lang="en-AU" dirty="0"/>
          </a:p>
        </p:txBody>
      </p:sp>
      <p:pic>
        <p:nvPicPr>
          <p:cNvPr id="17" name="Picture 16"/>
          <p:cNvPicPr>
            <a:picLocks noChangeAspect="1"/>
          </p:cNvPicPr>
          <p:nvPr/>
        </p:nvPicPr>
        <p:blipFill>
          <a:blip r:embed="rId3"/>
          <a:stretch>
            <a:fillRect/>
          </a:stretch>
        </p:blipFill>
        <p:spPr>
          <a:xfrm>
            <a:off x="1043608" y="2616845"/>
            <a:ext cx="4536504" cy="3554630"/>
          </a:xfrm>
          <a:prstGeom prst="rect">
            <a:avLst/>
          </a:prstGeom>
        </p:spPr>
      </p:pic>
    </p:spTree>
    <p:extLst>
      <p:ext uri="{BB962C8B-B14F-4D97-AF65-F5344CB8AC3E}">
        <p14:creationId xmlns:p14="http://schemas.microsoft.com/office/powerpoint/2010/main" val="17324332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dirty="0"/>
              <a:t>Why are sugary drinks bad for our health?</a:t>
            </a:r>
          </a:p>
        </p:txBody>
      </p:sp>
      <p:sp>
        <p:nvSpPr>
          <p:cNvPr id="3" name="Content Placeholder 2"/>
          <p:cNvSpPr>
            <a:spLocks noGrp="1"/>
          </p:cNvSpPr>
          <p:nvPr>
            <p:ph idx="1"/>
          </p:nvPr>
        </p:nvSpPr>
        <p:spPr/>
        <p:txBody>
          <a:bodyPr>
            <a:normAutofit fontScale="92500" lnSpcReduction="20000"/>
          </a:bodyPr>
          <a:lstStyle/>
          <a:p>
            <a:pPr>
              <a:lnSpc>
                <a:spcPct val="110000"/>
              </a:lnSpc>
            </a:pPr>
            <a:r>
              <a:rPr lang="en-AU" dirty="0"/>
              <a:t>They are high in energy and added sugars and lack nutritional value</a:t>
            </a:r>
          </a:p>
          <a:p>
            <a:pPr>
              <a:lnSpc>
                <a:spcPct val="110000"/>
              </a:lnSpc>
            </a:pPr>
            <a:r>
              <a:rPr lang="en-AU" dirty="0"/>
              <a:t>Their consumption contributes towards:</a:t>
            </a:r>
          </a:p>
          <a:p>
            <a:pPr lvl="1">
              <a:lnSpc>
                <a:spcPct val="110000"/>
              </a:lnSpc>
            </a:pPr>
            <a:r>
              <a:rPr lang="en-AU" dirty="0"/>
              <a:t>Long-term weight gain</a:t>
            </a:r>
          </a:p>
          <a:p>
            <a:pPr lvl="1">
              <a:lnSpc>
                <a:spcPct val="110000"/>
              </a:lnSpc>
            </a:pPr>
            <a:r>
              <a:rPr lang="en-AU" dirty="0"/>
              <a:t>Obesity</a:t>
            </a:r>
          </a:p>
          <a:p>
            <a:pPr lvl="1">
              <a:lnSpc>
                <a:spcPct val="110000"/>
              </a:lnSpc>
            </a:pPr>
            <a:r>
              <a:rPr lang="en-AU" dirty="0"/>
              <a:t>Type 2 diabetes</a:t>
            </a:r>
          </a:p>
          <a:p>
            <a:pPr lvl="1">
              <a:lnSpc>
                <a:spcPct val="110000"/>
              </a:lnSpc>
            </a:pPr>
            <a:r>
              <a:rPr lang="en-AU" dirty="0"/>
              <a:t>Cardiovascular disease</a:t>
            </a:r>
          </a:p>
          <a:p>
            <a:pPr lvl="1">
              <a:lnSpc>
                <a:spcPct val="110000"/>
              </a:lnSpc>
            </a:pPr>
            <a:r>
              <a:rPr lang="en-AU" dirty="0"/>
              <a:t>Dental caries</a:t>
            </a:r>
          </a:p>
          <a:p>
            <a:pPr lvl="1">
              <a:lnSpc>
                <a:spcPct val="110000"/>
              </a:lnSpc>
            </a:pPr>
            <a:r>
              <a:rPr lang="en-AU" dirty="0"/>
              <a:t>Some cancers</a:t>
            </a:r>
          </a:p>
        </p:txBody>
      </p:sp>
    </p:spTree>
    <p:extLst>
      <p:ext uri="{BB962C8B-B14F-4D97-AF65-F5344CB8AC3E}">
        <p14:creationId xmlns:p14="http://schemas.microsoft.com/office/powerpoint/2010/main" val="39272428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pPr algn="ctr"/>
            <a:r>
              <a:rPr lang="en-AU" sz="3600" dirty="0"/>
              <a:t>How much sugar is too much?</a:t>
            </a:r>
          </a:p>
        </p:txBody>
      </p:sp>
      <p:sp>
        <p:nvSpPr>
          <p:cNvPr id="3" name="Content Placeholder 2"/>
          <p:cNvSpPr>
            <a:spLocks noGrp="1"/>
          </p:cNvSpPr>
          <p:nvPr>
            <p:ph idx="1"/>
          </p:nvPr>
        </p:nvSpPr>
        <p:spPr>
          <a:xfrm>
            <a:off x="370423" y="1412776"/>
            <a:ext cx="8219256" cy="5113309"/>
          </a:xfrm>
        </p:spPr>
        <p:txBody>
          <a:bodyPr>
            <a:normAutofit/>
          </a:bodyPr>
          <a:lstStyle/>
          <a:p>
            <a:pPr lvl="0">
              <a:spcBef>
                <a:spcPts val="600"/>
              </a:spcBef>
              <a:spcAft>
                <a:spcPts val="600"/>
              </a:spcAft>
            </a:pPr>
            <a:r>
              <a:rPr lang="en-AU" sz="2800" dirty="0"/>
              <a:t>Australian Dietary Guidelines</a:t>
            </a:r>
          </a:p>
          <a:p>
            <a:pPr lvl="1">
              <a:spcBef>
                <a:spcPts val="600"/>
              </a:spcBef>
              <a:spcAft>
                <a:spcPts val="600"/>
              </a:spcAft>
            </a:pPr>
            <a:r>
              <a:rPr lang="en-AU" sz="2400" dirty="0"/>
              <a:t>Limit intake of foods and drinks containing added sugars, such as lollies and sugary drinks</a:t>
            </a:r>
          </a:p>
          <a:p>
            <a:pPr lvl="0">
              <a:spcBef>
                <a:spcPts val="600"/>
              </a:spcBef>
              <a:spcAft>
                <a:spcPts val="600"/>
              </a:spcAft>
            </a:pPr>
            <a:r>
              <a:rPr lang="en-AU" sz="2800" dirty="0"/>
              <a:t>World Health Organisation </a:t>
            </a:r>
          </a:p>
          <a:p>
            <a:pPr lvl="1">
              <a:spcBef>
                <a:spcPts val="600"/>
              </a:spcBef>
              <a:spcAft>
                <a:spcPts val="600"/>
              </a:spcAft>
            </a:pPr>
            <a:r>
              <a:rPr lang="en-AU" sz="2400" dirty="0" smtClean="0"/>
              <a:t>Strongly </a:t>
            </a:r>
            <a:r>
              <a:rPr lang="en-AU" sz="2400" dirty="0"/>
              <a:t>recommend reducing intake of added sugars to less than 10% of total energy </a:t>
            </a:r>
            <a:r>
              <a:rPr lang="en-AU" sz="2400" dirty="0" smtClean="0"/>
              <a:t>intake (about </a:t>
            </a:r>
            <a:r>
              <a:rPr lang="en-AU" sz="2400" dirty="0"/>
              <a:t>12 teaspoons </a:t>
            </a:r>
            <a:r>
              <a:rPr lang="en-AU" sz="2400" dirty="0" smtClean="0"/>
              <a:t>a day for adults) </a:t>
            </a:r>
            <a:endParaRPr lang="en-AU" sz="2400" dirty="0"/>
          </a:p>
          <a:p>
            <a:pPr lvl="1">
              <a:spcBef>
                <a:spcPts val="600"/>
              </a:spcBef>
              <a:spcAft>
                <a:spcPts val="600"/>
              </a:spcAft>
            </a:pPr>
            <a:r>
              <a:rPr lang="en-AU" sz="2400" dirty="0"/>
              <a:t>Limit sugar to below 5% </a:t>
            </a:r>
            <a:r>
              <a:rPr lang="en-AU" sz="2400" dirty="0" smtClean="0"/>
              <a:t>for extra health benefits (about 6 </a:t>
            </a:r>
            <a:r>
              <a:rPr lang="en-AU" sz="2400" dirty="0"/>
              <a:t>teaspoons </a:t>
            </a:r>
            <a:r>
              <a:rPr lang="en-AU" sz="2400" dirty="0" smtClean="0"/>
              <a:t>a day for adults)</a:t>
            </a:r>
            <a:endParaRPr lang="en-AU" sz="32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4288" y="2636912"/>
            <a:ext cx="1569407" cy="720016"/>
          </a:xfrm>
          <a:prstGeom prst="rect">
            <a:avLst/>
          </a:prstGeom>
        </p:spPr>
      </p:pic>
    </p:spTree>
    <p:extLst>
      <p:ext uri="{BB962C8B-B14F-4D97-AF65-F5344CB8AC3E}">
        <p14:creationId xmlns:p14="http://schemas.microsoft.com/office/powerpoint/2010/main" val="1426026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84"/>
            <a:ext cx="9144000" cy="6464401"/>
          </a:xfrm>
          <a:prstGeom prst="rect">
            <a:avLst/>
          </a:prstGeom>
        </p:spPr>
      </p:pic>
    </p:spTree>
    <p:extLst>
      <p:ext uri="{BB962C8B-B14F-4D97-AF65-F5344CB8AC3E}">
        <p14:creationId xmlns:p14="http://schemas.microsoft.com/office/powerpoint/2010/main" val="2453014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ctr" eaLnBrk="1" fontAlgn="auto" hangingPunct="1">
              <a:spcAft>
                <a:spcPts val="0"/>
              </a:spcAft>
              <a:defRPr/>
            </a:pPr>
            <a:r>
              <a:rPr lang="en-AU" dirty="0"/>
              <a:t>How much sugar is in…?</a:t>
            </a:r>
          </a:p>
        </p:txBody>
      </p:sp>
      <p:pic>
        <p:nvPicPr>
          <p:cNvPr id="4" name="Picture 37"/>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58401"/>
          <a:stretch/>
        </p:blipFill>
        <p:spPr>
          <a:xfrm>
            <a:off x="611560" y="3960044"/>
            <a:ext cx="1359744" cy="2303462"/>
          </a:xfrm>
          <a:noFill/>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cap="flat">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pic>
        <p:nvPicPr>
          <p:cNvPr id="5" name="Picture 12"/>
          <p:cNvPicPr>
            <a:picLocks noChangeAspect="1" noChangeArrowheads="1"/>
          </p:cNvPicPr>
          <p:nvPr/>
        </p:nvPicPr>
        <p:blipFill rotWithShape="1">
          <a:blip r:embed="rId4">
            <a:extLst>
              <a:ext uri="{28A0092B-C50C-407E-A947-70E740481C1C}">
                <a14:useLocalDpi xmlns:a14="http://schemas.microsoft.com/office/drawing/2010/main" val="0"/>
              </a:ext>
            </a:extLst>
          </a:blip>
          <a:srcRect r="57413"/>
          <a:stretch/>
        </p:blipFill>
        <p:spPr bwMode="auto">
          <a:xfrm>
            <a:off x="4724758" y="3933056"/>
            <a:ext cx="1379159" cy="233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0"/>
          <p:cNvPicPr>
            <a:picLocks noChangeAspect="1" noChangeArrowheads="1"/>
          </p:cNvPicPr>
          <p:nvPr/>
        </p:nvPicPr>
        <p:blipFill rotWithShape="1">
          <a:blip r:embed="rId5">
            <a:extLst>
              <a:ext uri="{28A0092B-C50C-407E-A947-70E740481C1C}">
                <a14:useLocalDpi xmlns:a14="http://schemas.microsoft.com/office/drawing/2010/main" val="0"/>
              </a:ext>
            </a:extLst>
          </a:blip>
          <a:srcRect r="55700"/>
          <a:stretch/>
        </p:blipFill>
        <p:spPr bwMode="auto">
          <a:xfrm>
            <a:off x="4724759" y="1629529"/>
            <a:ext cx="1284156"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67242"/>
          <a:stretch/>
        </p:blipFill>
        <p:spPr bwMode="auto">
          <a:xfrm>
            <a:off x="899592" y="1471483"/>
            <a:ext cx="964834" cy="2154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50000"/>
          <a:stretch/>
        </p:blipFill>
        <p:spPr bwMode="auto">
          <a:xfrm>
            <a:off x="2267744" y="1540603"/>
            <a:ext cx="1472671" cy="2154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7"/>
          <p:cNvPicPr>
            <a:picLocks noChangeAspect="1" noChangeArrowheads="1"/>
          </p:cNvPicPr>
          <p:nvPr/>
        </p:nvPicPr>
        <p:blipFill rotWithShape="1">
          <a:blip r:embed="rId3">
            <a:extLst>
              <a:ext uri="{28A0092B-C50C-407E-A947-70E740481C1C}">
                <a14:useLocalDpi xmlns:a14="http://schemas.microsoft.com/office/drawing/2010/main" val="0"/>
              </a:ext>
            </a:extLst>
          </a:blip>
          <a:srcRect l="39839"/>
          <a:stretch/>
        </p:blipFill>
        <p:spPr>
          <a:xfrm>
            <a:off x="2123728" y="3913362"/>
            <a:ext cx="1966469" cy="2303462"/>
          </a:xfrm>
          <a:prstGeom prst="rect">
            <a:avLst/>
          </a:prstGeom>
          <a:noFill/>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cap="flat">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pic>
        <p:nvPicPr>
          <p:cNvPr id="10" name="Picture 40"/>
          <p:cNvPicPr>
            <a:picLocks noChangeAspect="1" noChangeArrowheads="1"/>
          </p:cNvPicPr>
          <p:nvPr/>
        </p:nvPicPr>
        <p:blipFill rotWithShape="1">
          <a:blip r:embed="rId5">
            <a:extLst>
              <a:ext uri="{28A0092B-C50C-407E-A947-70E740481C1C}">
                <a14:useLocalDpi xmlns:a14="http://schemas.microsoft.com/office/drawing/2010/main" val="0"/>
              </a:ext>
            </a:extLst>
          </a:blip>
          <a:srcRect l="44743"/>
          <a:stretch/>
        </p:blipFill>
        <p:spPr bwMode="auto">
          <a:xfrm>
            <a:off x="6361471" y="1609723"/>
            <a:ext cx="1601787"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2"/>
          <p:cNvPicPr>
            <a:picLocks noChangeAspect="1" noChangeArrowheads="1"/>
          </p:cNvPicPr>
          <p:nvPr/>
        </p:nvPicPr>
        <p:blipFill rotWithShape="1">
          <a:blip r:embed="rId4">
            <a:extLst>
              <a:ext uri="{28A0092B-C50C-407E-A947-70E740481C1C}">
                <a14:useLocalDpi xmlns:a14="http://schemas.microsoft.com/office/drawing/2010/main" val="0"/>
              </a:ext>
            </a:extLst>
          </a:blip>
          <a:srcRect l="54382"/>
          <a:stretch/>
        </p:blipFill>
        <p:spPr bwMode="auto">
          <a:xfrm>
            <a:off x="6393041" y="4005064"/>
            <a:ext cx="1477352" cy="233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4455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2904</TotalTime>
  <Words>1032</Words>
  <Application>Microsoft Office PowerPoint</Application>
  <PresentationFormat>On-screen Show (4:3)</PresentationFormat>
  <Paragraphs>132</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Sugary Drinks</vt:lpstr>
      <vt:lpstr>Summary</vt:lpstr>
      <vt:lpstr>Background information</vt:lpstr>
      <vt:lpstr>LiveLighter’s top tips</vt:lpstr>
      <vt:lpstr>What are sugary drinks?</vt:lpstr>
      <vt:lpstr>Why are sugary drinks bad for our health?</vt:lpstr>
      <vt:lpstr>How much sugar is too much?</vt:lpstr>
      <vt:lpstr>PowerPoint Presentation</vt:lpstr>
      <vt:lpstr>How much sugar is in…?</vt:lpstr>
      <vt:lpstr>How much sugar is in…?</vt:lpstr>
      <vt:lpstr>Drinks are a source of energy </vt:lpstr>
      <vt:lpstr>Sugary drinks calculator</vt:lpstr>
      <vt:lpstr>Sugary drinks calculator cont.</vt:lpstr>
      <vt:lpstr>What should I drink? </vt:lpstr>
      <vt:lpstr>Conclusion</vt:lpstr>
      <vt:lpstr>How to get more information? </vt:lpstr>
      <vt:lpstr>Sugary drinks resources</vt:lpstr>
      <vt:lpstr>Questions?</vt:lpstr>
    </vt:vector>
  </TitlesOfParts>
  <Company>Cancer Council of 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Humphry</dc:creator>
  <cp:lastModifiedBy>Gael Myers</cp:lastModifiedBy>
  <cp:revision>143</cp:revision>
  <cp:lastPrinted>2015-11-10T04:47:49Z</cp:lastPrinted>
  <dcterms:created xsi:type="dcterms:W3CDTF">2015-09-09T04:18:12Z</dcterms:created>
  <dcterms:modified xsi:type="dcterms:W3CDTF">2019-02-21T04:23:41Z</dcterms:modified>
</cp:coreProperties>
</file>