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256" r:id="rId2"/>
    <p:sldId id="258" r:id="rId3"/>
    <p:sldId id="276" r:id="rId4"/>
    <p:sldId id="278" r:id="rId5"/>
    <p:sldId id="257" r:id="rId6"/>
    <p:sldId id="279" r:id="rId7"/>
    <p:sldId id="301" r:id="rId8"/>
    <p:sldId id="260" r:id="rId9"/>
    <p:sldId id="261" r:id="rId10"/>
    <p:sldId id="300" r:id="rId11"/>
    <p:sldId id="266" r:id="rId12"/>
    <p:sldId id="288" r:id="rId13"/>
    <p:sldId id="271" r:id="rId14"/>
    <p:sldId id="290" r:id="rId15"/>
    <p:sldId id="267" r:id="rId16"/>
    <p:sldId id="291" r:id="rId17"/>
    <p:sldId id="268" r:id="rId18"/>
    <p:sldId id="292" r:id="rId19"/>
    <p:sldId id="274" r:id="rId20"/>
    <p:sldId id="293" r:id="rId21"/>
    <p:sldId id="285" r:id="rId22"/>
    <p:sldId id="281" r:id="rId23"/>
    <p:sldId id="270" r:id="rId24"/>
    <p:sldId id="294" r:id="rId25"/>
    <p:sldId id="272" r:id="rId26"/>
    <p:sldId id="295" r:id="rId27"/>
    <p:sldId id="273" r:id="rId28"/>
    <p:sldId id="296" r:id="rId29"/>
    <p:sldId id="297" r:id="rId30"/>
    <p:sldId id="264" r:id="rId31"/>
    <p:sldId id="277" r:id="rId32"/>
  </p:sldIdLst>
  <p:sldSz cx="9144000" cy="6858000" type="screen4x3"/>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1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75" autoAdjust="0"/>
    <p:restoredTop sz="66708" autoAdjust="0"/>
  </p:normalViewPr>
  <p:slideViewPr>
    <p:cSldViewPr showGuides="1">
      <p:cViewPr>
        <p:scale>
          <a:sx n="79" d="100"/>
          <a:sy n="79" d="100"/>
        </p:scale>
        <p:origin x="-1386" y="-72"/>
      </p:cViewPr>
      <p:guideLst>
        <p:guide orient="horz" pos="2160"/>
        <p:guide pos="2880"/>
      </p:guideLst>
    </p:cSldViewPr>
  </p:slideViewPr>
  <p:notesTextViewPr>
    <p:cViewPr>
      <p:scale>
        <a:sx n="3" d="2"/>
        <a:sy n="3" d="2"/>
      </p:scale>
      <p:origin x="0" y="0"/>
    </p:cViewPr>
  </p:notesTextViewPr>
  <p:sorterViewPr>
    <p:cViewPr varScale="1">
      <p:scale>
        <a:sx n="100" d="100"/>
        <a:sy n="100" d="100"/>
      </p:scale>
      <p:origin x="0" y="0"/>
    </p:cViewPr>
  </p:sorterViewPr>
  <p:notesViewPr>
    <p:cSldViewPr>
      <p:cViewPr>
        <p:scale>
          <a:sx n="90" d="100"/>
          <a:sy n="90" d="100"/>
        </p:scale>
        <p:origin x="96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5838" y="0"/>
            <a:ext cx="2949787" cy="498693"/>
          </a:xfrm>
          <a:prstGeom prst="rect">
            <a:avLst/>
          </a:prstGeom>
        </p:spPr>
        <p:txBody>
          <a:bodyPr vert="horz" lIns="91440" tIns="45720" rIns="91440" bIns="45720" rtlCol="0"/>
          <a:lstStyle>
            <a:lvl1pPr algn="r">
              <a:defRPr sz="1200"/>
            </a:lvl1pPr>
          </a:lstStyle>
          <a:p>
            <a:fld id="{075A5036-79F4-460F-940E-0318DC805AD7}" type="datetimeFigureOut">
              <a:rPr lang="en-AU" smtClean="0"/>
              <a:t>21/02/2019</a:t>
            </a:fld>
            <a:endParaRPr lang="en-AU"/>
          </a:p>
        </p:txBody>
      </p:sp>
      <p:sp>
        <p:nvSpPr>
          <p:cNvPr id="4" name="Footer Placeholder 3"/>
          <p:cNvSpPr>
            <a:spLocks noGrp="1"/>
          </p:cNvSpPr>
          <p:nvPr>
            <p:ph type="ftr" sz="quarter" idx="2"/>
          </p:nvPr>
        </p:nvSpPr>
        <p:spPr>
          <a:xfrm>
            <a:off x="0" y="9440647"/>
            <a:ext cx="2949787" cy="498692"/>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5838" y="9440647"/>
            <a:ext cx="2949787" cy="498692"/>
          </a:xfrm>
          <a:prstGeom prst="rect">
            <a:avLst/>
          </a:prstGeom>
        </p:spPr>
        <p:txBody>
          <a:bodyPr vert="horz" lIns="91440" tIns="45720" rIns="91440" bIns="45720" rtlCol="0" anchor="b"/>
          <a:lstStyle>
            <a:lvl1pPr algn="r">
              <a:defRPr sz="1200"/>
            </a:lvl1pPr>
          </a:lstStyle>
          <a:p>
            <a:fld id="{083FAACD-D86D-4222-92D1-DE68743E0EED}" type="slidenum">
              <a:rPr lang="en-AU" smtClean="0"/>
              <a:t>‹#›</a:t>
            </a:fld>
            <a:endParaRPr lang="en-AU"/>
          </a:p>
        </p:txBody>
      </p:sp>
    </p:spTree>
    <p:extLst>
      <p:ext uri="{BB962C8B-B14F-4D97-AF65-F5344CB8AC3E}">
        <p14:creationId xmlns:p14="http://schemas.microsoft.com/office/powerpoint/2010/main" val="6282763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56A4D3BE-01C1-41AA-BBFB-7C05F0B1C717}" type="datetimeFigureOut">
              <a:rPr lang="en-AU" smtClean="0"/>
              <a:t>21/02/2019</a:t>
            </a:fld>
            <a:endParaRPr lang="en-AU"/>
          </a:p>
        </p:txBody>
      </p:sp>
      <p:sp>
        <p:nvSpPr>
          <p:cNvPr id="4" name="Slide Image Placeholder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07145F29-1E85-40FA-8B03-67EE42C5C1E3}" type="slidenum">
              <a:rPr lang="en-AU" smtClean="0"/>
              <a:t>‹#›</a:t>
            </a:fld>
            <a:endParaRPr lang="en-AU"/>
          </a:p>
        </p:txBody>
      </p:sp>
    </p:spTree>
    <p:extLst>
      <p:ext uri="{BB962C8B-B14F-4D97-AF65-F5344CB8AC3E}">
        <p14:creationId xmlns:p14="http://schemas.microsoft.com/office/powerpoint/2010/main" val="152788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25550"/>
            <a:ext cx="4470400" cy="3354388"/>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1</a:t>
            </a:fld>
            <a:endParaRPr lang="en-AU"/>
          </a:p>
        </p:txBody>
      </p:sp>
    </p:spTree>
    <p:extLst>
      <p:ext uri="{BB962C8B-B14F-4D97-AF65-F5344CB8AC3E}">
        <p14:creationId xmlns:p14="http://schemas.microsoft.com/office/powerpoint/2010/main" val="2983423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AU" dirty="0"/>
              <a:t>Tips to eat healthy portion sizes: </a:t>
            </a:r>
          </a:p>
          <a:p>
            <a:pPr marL="171450" lvl="0" indent="-171450">
              <a:buFont typeface="Arial" panose="020B0604020202020204" pitchFamily="34" charset="0"/>
              <a:buChar char="•"/>
            </a:pPr>
            <a:r>
              <a:rPr lang="en-AU" dirty="0"/>
              <a:t>Use a smaller plate</a:t>
            </a:r>
            <a:r>
              <a:rPr lang="en-AU" baseline="0" dirty="0"/>
              <a:t> </a:t>
            </a:r>
          </a:p>
          <a:p>
            <a:pPr marL="171450" lvl="0" indent="-171450">
              <a:buFont typeface="Arial" panose="020B0604020202020204" pitchFamily="34" charset="0"/>
              <a:buChar char="•"/>
            </a:pPr>
            <a:r>
              <a:rPr lang="en-AU" dirty="0"/>
              <a:t>Avoid going back for seconds and freeze leftovers straight away</a:t>
            </a:r>
          </a:p>
          <a:p>
            <a:pPr marL="171450" indent="-171450">
              <a:buFont typeface="Arial" panose="020B0604020202020204" pitchFamily="34" charset="0"/>
              <a:buChar char="•"/>
            </a:pPr>
            <a:r>
              <a:rPr lang="en-AU" dirty="0"/>
              <a:t>Aim to fill half your plate with veg, one quarter with meat and alternatives (e.g. chicken, fish, legumes or tofu) and the last quarter with cereals and grains (e.g. rice, pasta, bread)</a:t>
            </a:r>
          </a:p>
          <a:p>
            <a:pPr marL="171450" indent="-171450">
              <a:buFont typeface="Arial" panose="020B0604020202020204" pitchFamily="34" charset="0"/>
              <a:buChar char="•"/>
            </a:pPr>
            <a:r>
              <a:rPr lang="en-AU" dirty="0"/>
              <a:t>Still hungry? Have a glass of water. If you’re still hungry, try a healthy snack such as a piece of fruit</a:t>
            </a:r>
          </a:p>
          <a:p>
            <a:pPr marL="171450" lvl="0" indent="-171450">
              <a:buFont typeface="Arial" panose="020B0604020202020204" pitchFamily="34" charset="0"/>
              <a:buChar char="•"/>
            </a:pPr>
            <a:r>
              <a:rPr lang="en-AU" dirty="0"/>
              <a:t>Eat at the table, not in front of the TV</a:t>
            </a:r>
          </a:p>
          <a:p>
            <a:pPr marL="171450" lvl="0" indent="-171450">
              <a:buFont typeface="Arial" panose="020B0604020202020204" pitchFamily="34" charset="0"/>
              <a:buChar char="•"/>
            </a:pPr>
            <a:r>
              <a:rPr lang="en-AU" dirty="0"/>
              <a:t>When eating out, try ordering an entree size or share a main meal with a friend</a:t>
            </a:r>
            <a:endParaRPr lang="en-AU" sz="1200" kern="1200" dirty="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10</a:t>
            </a:fld>
            <a:endParaRPr lang="en-AU"/>
          </a:p>
        </p:txBody>
      </p:sp>
    </p:spTree>
    <p:extLst>
      <p:ext uri="{BB962C8B-B14F-4D97-AF65-F5344CB8AC3E}">
        <p14:creationId xmlns:p14="http://schemas.microsoft.com/office/powerpoint/2010/main" val="2143596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baseline="0" dirty="0"/>
              <a:t>Sugary drinks are junk foods. Most sugary drinks are full of sugar your body doesn’t need, and are turned into fat, including toxic fat which can lead to type 2 diabetes, heart disease and some cancers.  </a:t>
            </a:r>
          </a:p>
          <a:p>
            <a:pPr marL="0" indent="0">
              <a:buFont typeface="Arial" panose="020B0604020202020204" pitchFamily="34" charset="0"/>
              <a:buNone/>
            </a:pPr>
            <a:endParaRPr lang="en-AU" baseline="0" dirty="0"/>
          </a:p>
          <a:p>
            <a:pPr marL="0" indent="0">
              <a:buFont typeface="Arial" panose="020B0604020202020204" pitchFamily="34" charset="0"/>
              <a:buNone/>
            </a:pPr>
            <a:r>
              <a:rPr lang="en-AU" baseline="0" dirty="0"/>
              <a:t>Water and plain milk are the best drink options. </a:t>
            </a:r>
          </a:p>
          <a:p>
            <a:pPr marL="0" indent="0">
              <a:buFont typeface="Arial" panose="020B0604020202020204" pitchFamily="34" charset="0"/>
              <a:buNone/>
            </a:pPr>
            <a:endParaRPr lang="en-AU" baseline="0" dirty="0"/>
          </a:p>
        </p:txBody>
      </p:sp>
      <p:sp>
        <p:nvSpPr>
          <p:cNvPr id="4" name="Slide Number Placeholder 3"/>
          <p:cNvSpPr>
            <a:spLocks noGrp="1"/>
          </p:cNvSpPr>
          <p:nvPr>
            <p:ph type="sldNum" sz="quarter" idx="10"/>
          </p:nvPr>
        </p:nvSpPr>
        <p:spPr/>
        <p:txBody>
          <a:bodyPr/>
          <a:lstStyle/>
          <a:p>
            <a:fld id="{07145F29-1E85-40FA-8B03-67EE42C5C1E3}" type="slidenum">
              <a:rPr lang="en-AU" smtClean="0"/>
              <a:t>11</a:t>
            </a:fld>
            <a:endParaRPr lang="en-AU"/>
          </a:p>
        </p:txBody>
      </p:sp>
    </p:spTree>
    <p:extLst>
      <p:ext uri="{BB962C8B-B14F-4D97-AF65-F5344CB8AC3E}">
        <p14:creationId xmlns:p14="http://schemas.microsoft.com/office/powerpoint/2010/main" val="29631190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Please note: If consuming 100% juice, limit consumption to ½ cup per day, as it’s still full of sugar. </a:t>
            </a:r>
          </a:p>
          <a:p>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12</a:t>
            </a:fld>
            <a:endParaRPr lang="en-AU"/>
          </a:p>
        </p:txBody>
      </p:sp>
    </p:spTree>
    <p:extLst>
      <p:ext uri="{BB962C8B-B14F-4D97-AF65-F5344CB8AC3E}">
        <p14:creationId xmlns:p14="http://schemas.microsoft.com/office/powerpoint/2010/main" val="1873837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AU" dirty="0"/>
              <a:t>Sugar is a type of carbohydrate. Our bodies need carbohydrates for energy. </a:t>
            </a:r>
          </a:p>
        </p:txBody>
      </p:sp>
      <p:sp>
        <p:nvSpPr>
          <p:cNvPr id="4" name="Slide Number Placeholder 3"/>
          <p:cNvSpPr>
            <a:spLocks noGrp="1"/>
          </p:cNvSpPr>
          <p:nvPr>
            <p:ph type="sldNum" sz="quarter" idx="10"/>
          </p:nvPr>
        </p:nvSpPr>
        <p:spPr/>
        <p:txBody>
          <a:bodyPr/>
          <a:lstStyle/>
          <a:p>
            <a:fld id="{07145F29-1E85-40FA-8B03-67EE42C5C1E3}" type="slidenum">
              <a:rPr lang="en-AU" smtClean="0"/>
              <a:t>13</a:t>
            </a:fld>
            <a:endParaRPr lang="en-AU"/>
          </a:p>
        </p:txBody>
      </p:sp>
    </p:spTree>
    <p:extLst>
      <p:ext uri="{BB962C8B-B14F-4D97-AF65-F5344CB8AC3E}">
        <p14:creationId xmlns:p14="http://schemas.microsoft.com/office/powerpoint/2010/main" val="704289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AU" baseline="0" dirty="0"/>
              <a:t>There is more information on reading food labels on the LiveLighter website. </a:t>
            </a:r>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14</a:t>
            </a:fld>
            <a:endParaRPr lang="en-AU"/>
          </a:p>
        </p:txBody>
      </p:sp>
    </p:spTree>
    <p:extLst>
      <p:ext uri="{BB962C8B-B14F-4D97-AF65-F5344CB8AC3E}">
        <p14:creationId xmlns:p14="http://schemas.microsoft.com/office/powerpoint/2010/main" val="22742163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baseline="0" dirty="0"/>
              <a:t>Sedentary behaviour refers to the time spent sitting or lying in a day. It is not a lack of physical activity as even people who exercise regularly can be sedentary. </a:t>
            </a:r>
          </a:p>
          <a:p>
            <a:pPr marL="0" indent="0">
              <a:buFont typeface="Arial" panose="020B0604020202020204" pitchFamily="34" charset="0"/>
              <a:buNone/>
            </a:pPr>
            <a:endParaRPr lang="en-AU" baseline="0" dirty="0"/>
          </a:p>
          <a:p>
            <a:pPr marL="0" indent="0">
              <a:buFont typeface="Arial" panose="020B0604020202020204" pitchFamily="34" charset="0"/>
              <a:buNone/>
            </a:pPr>
            <a:r>
              <a:rPr lang="en-AU" baseline="0" dirty="0"/>
              <a:t>“Sitting time” or sedentary time adds up over the day – think of all the time you spend sitting at home, work, driving, on the computer, watching TV etc. It all adds up. </a:t>
            </a:r>
          </a:p>
          <a:p>
            <a:pPr marL="0" indent="0">
              <a:buFont typeface="Arial" panose="020B0604020202020204" pitchFamily="34" charset="0"/>
              <a:buNone/>
            </a:pPr>
            <a:endParaRPr lang="en-AU" baseline="0" dirty="0"/>
          </a:p>
          <a:p>
            <a:pPr marL="0" indent="0">
              <a:buFont typeface="Arial" panose="020B0604020202020204" pitchFamily="34" charset="0"/>
              <a:buNone/>
            </a:pPr>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15</a:t>
            </a:fld>
            <a:endParaRPr lang="en-AU"/>
          </a:p>
        </p:txBody>
      </p:sp>
    </p:spTree>
    <p:extLst>
      <p:ext uri="{BB962C8B-B14F-4D97-AF65-F5344CB8AC3E}">
        <p14:creationId xmlns:p14="http://schemas.microsoft.com/office/powerpoint/2010/main" val="1131374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baseline="0" dirty="0"/>
              <a:t>Recommendations suggest doing 30 minutes or more of moderate intensity activity on most (if not all) days of the week. Examples might </a:t>
            </a:r>
            <a:r>
              <a:rPr lang="en-AU" dirty="0"/>
              <a:t>include brisk walking, housework or gardening. </a:t>
            </a:r>
            <a:endParaRPr lang="en-AU" baseline="0" dirty="0"/>
          </a:p>
          <a:p>
            <a:endParaRPr lang="en-AU" baseline="0" dirty="0"/>
          </a:p>
          <a:p>
            <a:r>
              <a:rPr lang="en-AU" baseline="0" dirty="0"/>
              <a:t>*Interactive activity suggestion*</a:t>
            </a:r>
          </a:p>
          <a:p>
            <a:r>
              <a:rPr lang="en-AU" baseline="0" dirty="0"/>
              <a:t>Get everyone up out of their chairs before continuing.  Every little bit of activity helps!</a:t>
            </a:r>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16</a:t>
            </a:fld>
            <a:endParaRPr lang="en-AU"/>
          </a:p>
        </p:txBody>
      </p:sp>
    </p:spTree>
    <p:extLst>
      <p:ext uri="{BB962C8B-B14F-4D97-AF65-F5344CB8AC3E}">
        <p14:creationId xmlns:p14="http://schemas.microsoft.com/office/powerpoint/2010/main" val="17391518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Salt</a:t>
            </a:r>
            <a:r>
              <a:rPr lang="en-AU" baseline="0" dirty="0"/>
              <a:t> is required for our body to function normally, however, if we consume to much it can lead to a combination of health conditions, as mentioned in this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Most of the salt we eat comes </a:t>
            </a:r>
            <a:r>
              <a:rPr lang="en-AU" dirty="0"/>
              <a:t>from processed foods</a:t>
            </a:r>
            <a:r>
              <a:rPr lang="en-AU" baseline="0" dirty="0"/>
              <a:t> e.g. crisps, crackers, cheese, dips, canned foods. This is why we </a:t>
            </a:r>
            <a:r>
              <a:rPr lang="en-AU" u="sng" baseline="0" dirty="0"/>
              <a:t>don’t need to add salt to anything </a:t>
            </a:r>
            <a:r>
              <a:rPr lang="en-AU" baseline="0" dirty="0"/>
              <a:t>for our health. </a:t>
            </a:r>
          </a:p>
          <a:p>
            <a:pPr marL="0" indent="0">
              <a:buFontTx/>
              <a:buNone/>
            </a:pPr>
            <a:endParaRPr lang="en-AU" baseline="0" dirty="0"/>
          </a:p>
        </p:txBody>
      </p:sp>
      <p:sp>
        <p:nvSpPr>
          <p:cNvPr id="4" name="Slide Number Placeholder 3"/>
          <p:cNvSpPr>
            <a:spLocks noGrp="1"/>
          </p:cNvSpPr>
          <p:nvPr>
            <p:ph type="sldNum" sz="quarter" idx="10"/>
          </p:nvPr>
        </p:nvSpPr>
        <p:spPr/>
        <p:txBody>
          <a:bodyPr/>
          <a:lstStyle/>
          <a:p>
            <a:fld id="{07145F29-1E85-40FA-8B03-67EE42C5C1E3}" type="slidenum">
              <a:rPr lang="en-AU" smtClean="0"/>
              <a:t>17</a:t>
            </a:fld>
            <a:endParaRPr lang="en-AU"/>
          </a:p>
        </p:txBody>
      </p:sp>
    </p:spTree>
    <p:extLst>
      <p:ext uri="{BB962C8B-B14F-4D97-AF65-F5344CB8AC3E}">
        <p14:creationId xmlns:p14="http://schemas.microsoft.com/office/powerpoint/2010/main" val="14543144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Gradually decreasing the amount of salt you eat over time will allow your taste buds to adjust. </a:t>
            </a:r>
            <a:endParaRPr lang="en-AU" dirty="0"/>
          </a:p>
          <a:p>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18</a:t>
            </a:fld>
            <a:endParaRPr lang="en-AU"/>
          </a:p>
        </p:txBody>
      </p:sp>
    </p:spTree>
    <p:extLst>
      <p:ext uri="{BB962C8B-B14F-4D97-AF65-F5344CB8AC3E}">
        <p14:creationId xmlns:p14="http://schemas.microsoft.com/office/powerpoint/2010/main" val="1986762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AU" baseline="0" dirty="0"/>
          </a:p>
        </p:txBody>
      </p:sp>
      <p:sp>
        <p:nvSpPr>
          <p:cNvPr id="4" name="Slide Number Placeholder 3"/>
          <p:cNvSpPr>
            <a:spLocks noGrp="1"/>
          </p:cNvSpPr>
          <p:nvPr>
            <p:ph type="sldNum" sz="quarter" idx="10"/>
          </p:nvPr>
        </p:nvSpPr>
        <p:spPr/>
        <p:txBody>
          <a:bodyPr/>
          <a:lstStyle/>
          <a:p>
            <a:fld id="{07145F29-1E85-40FA-8B03-67EE42C5C1E3}" type="slidenum">
              <a:rPr lang="en-AU" smtClean="0"/>
              <a:t>19</a:t>
            </a:fld>
            <a:endParaRPr lang="en-AU"/>
          </a:p>
        </p:txBody>
      </p:sp>
    </p:spTree>
    <p:extLst>
      <p:ext uri="{BB962C8B-B14F-4D97-AF65-F5344CB8AC3E}">
        <p14:creationId xmlns:p14="http://schemas.microsoft.com/office/powerpoint/2010/main" val="2520290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buFont typeface="Arial" panose="020B0604020202020204" pitchFamily="34" charset="0"/>
              <a:buNone/>
            </a:pPr>
            <a:endParaRPr lang="en-AU" baseline="0" dirty="0"/>
          </a:p>
        </p:txBody>
      </p:sp>
      <p:sp>
        <p:nvSpPr>
          <p:cNvPr id="4" name="Slide Number Placeholder 3"/>
          <p:cNvSpPr>
            <a:spLocks noGrp="1"/>
          </p:cNvSpPr>
          <p:nvPr>
            <p:ph type="sldNum" sz="quarter" idx="10"/>
          </p:nvPr>
        </p:nvSpPr>
        <p:spPr/>
        <p:txBody>
          <a:bodyPr/>
          <a:lstStyle/>
          <a:p>
            <a:fld id="{07145F29-1E85-40FA-8B03-67EE42C5C1E3}" type="slidenum">
              <a:rPr lang="en-AU" smtClean="0"/>
              <a:t>2</a:t>
            </a:fld>
            <a:endParaRPr lang="en-AU"/>
          </a:p>
        </p:txBody>
      </p:sp>
    </p:spTree>
    <p:extLst>
      <p:ext uri="{BB962C8B-B14F-4D97-AF65-F5344CB8AC3E}">
        <p14:creationId xmlns:p14="http://schemas.microsoft.com/office/powerpoint/2010/main" val="25144429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20</a:t>
            </a:fld>
            <a:endParaRPr lang="en-AU"/>
          </a:p>
        </p:txBody>
      </p:sp>
    </p:spTree>
    <p:extLst>
      <p:ext uri="{BB962C8B-B14F-4D97-AF65-F5344CB8AC3E}">
        <p14:creationId xmlns:p14="http://schemas.microsoft.com/office/powerpoint/2010/main" val="33082894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Fats are an important part of a healthy diet. </a:t>
            </a:r>
          </a:p>
          <a:p>
            <a:endParaRPr lang="en-AU" dirty="0"/>
          </a:p>
          <a:p>
            <a:r>
              <a:rPr lang="en-AU" dirty="0"/>
              <a:t>All fats are high in energy (kilojoules), and different types of fats have different effects on our bodies.</a:t>
            </a:r>
            <a:r>
              <a:rPr lang="en-AU" baseline="0" dirty="0"/>
              <a:t> W</a:t>
            </a:r>
            <a:r>
              <a:rPr lang="en-AU" dirty="0"/>
              <a:t>e also need to watch the type of fats we eat as well as how much we eat.</a:t>
            </a:r>
          </a:p>
          <a:p>
            <a:endParaRPr lang="en-AU" dirty="0"/>
          </a:p>
          <a:p>
            <a:r>
              <a:rPr lang="en-AU" baseline="0" dirty="0"/>
              <a:t>Different types of fats have different effects on our body:</a:t>
            </a:r>
          </a:p>
          <a:p>
            <a:pPr marL="171450" indent="-171450">
              <a:buFont typeface="Arial" panose="020B0604020202020204" pitchFamily="34" charset="0"/>
              <a:buChar char="•"/>
            </a:pPr>
            <a:r>
              <a:rPr lang="en-AU" baseline="0" dirty="0"/>
              <a:t>Saturated fats should be limited as they can increase the risk of heart disease</a:t>
            </a:r>
          </a:p>
          <a:p>
            <a:pPr marL="628650" lvl="1" indent="-171450">
              <a:buFont typeface="Courier New" panose="02070309020205020404" pitchFamily="49" charset="0"/>
              <a:buChar char="o"/>
            </a:pPr>
            <a:r>
              <a:rPr lang="en-AU" baseline="0" dirty="0"/>
              <a:t>Include full-cream dairy products, processed meats (e.g. bacon, nuggets and sausages), butter, pastries, biscuits, pies, chocolate, fried foods and tropical oils (e.g. coconut and palm)</a:t>
            </a:r>
          </a:p>
          <a:p>
            <a:pPr marL="0" indent="0">
              <a:buFontTx/>
              <a:buNone/>
            </a:pPr>
            <a:endParaRPr lang="en-AU" baseline="0" dirty="0"/>
          </a:p>
          <a:p>
            <a:pPr marL="171450" indent="-171450">
              <a:buFont typeface="Arial" panose="020B0604020202020204" pitchFamily="34" charset="0"/>
              <a:buChar char="•"/>
            </a:pPr>
            <a:r>
              <a:rPr lang="en-AU" baseline="0" dirty="0"/>
              <a:t>Unsaturated fats are good to include in moderate amounts as they help to lower cholesterol </a:t>
            </a:r>
          </a:p>
          <a:p>
            <a:pPr marL="628650" lvl="1" indent="-171450">
              <a:buFont typeface="Courier New" panose="02070309020205020404" pitchFamily="49" charset="0"/>
              <a:buChar char="o"/>
            </a:pPr>
            <a:r>
              <a:rPr lang="en-AU" baseline="0" dirty="0"/>
              <a:t>Include monounsaturated and polyunsaturated fats</a:t>
            </a:r>
          </a:p>
          <a:p>
            <a:pPr marL="628650" lvl="1" indent="-171450">
              <a:buFont typeface="Courier New" panose="02070309020205020404" pitchFamily="49" charset="0"/>
              <a:buChar char="o"/>
            </a:pPr>
            <a:r>
              <a:rPr lang="en-AU" baseline="0" dirty="0"/>
              <a:t>Monounsaturated fats can be found in foods such as avocados, almonds and olive oil</a:t>
            </a:r>
          </a:p>
          <a:p>
            <a:pPr marL="628650" lvl="1" indent="-171450">
              <a:buFont typeface="Courier New" panose="02070309020205020404" pitchFamily="49" charset="0"/>
              <a:buChar char="o"/>
            </a:pPr>
            <a:r>
              <a:rPr lang="en-AU" baseline="0" dirty="0"/>
              <a:t>Polyunsaturated fats are founds in foods such as oily fish, sunflower oil and seeds and walnuts</a:t>
            </a:r>
          </a:p>
          <a:p>
            <a:pPr marL="628650" lvl="1" indent="-171450">
              <a:buFont typeface="Courier New" panose="02070309020205020404" pitchFamily="49" charset="0"/>
              <a:buChar char="o"/>
            </a:pPr>
            <a:endParaRPr lang="en-AU" baseline="0" dirty="0"/>
          </a:p>
          <a:p>
            <a:pPr marL="0" lvl="0" indent="0">
              <a:buFont typeface="Courier New" panose="02070309020205020404" pitchFamily="49" charset="0"/>
              <a:buNone/>
            </a:pPr>
            <a:r>
              <a:rPr lang="en-AU" baseline="0" dirty="0"/>
              <a:t>What about trans fats?</a:t>
            </a:r>
          </a:p>
          <a:p>
            <a:pPr marL="171450" lvl="0" indent="-171450">
              <a:buFont typeface="Arial" panose="020B0604020202020204" pitchFamily="34" charset="0"/>
              <a:buChar char="•"/>
            </a:pPr>
            <a:r>
              <a:rPr lang="en-AU" baseline="0" dirty="0"/>
              <a:t>Trans fat are fats that can increase risk of heart disease. They are found in fried foods, processed biscuits and cakes etc. </a:t>
            </a:r>
          </a:p>
          <a:p>
            <a:pPr marL="628650" lvl="1" indent="-171450">
              <a:buFont typeface="Courier New" panose="02070309020205020404" pitchFamily="49" charset="0"/>
              <a:buChar char="o"/>
            </a:pPr>
            <a:endParaRPr lang="en-AU" baseline="0" dirty="0"/>
          </a:p>
          <a:p>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21</a:t>
            </a:fld>
            <a:endParaRPr lang="en-AU"/>
          </a:p>
        </p:txBody>
      </p:sp>
    </p:spTree>
    <p:extLst>
      <p:ext uri="{BB962C8B-B14F-4D97-AF65-F5344CB8AC3E}">
        <p14:creationId xmlns:p14="http://schemas.microsoft.com/office/powerpoint/2010/main" val="2749364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22</a:t>
            </a:fld>
            <a:endParaRPr lang="en-AU"/>
          </a:p>
        </p:txBody>
      </p:sp>
    </p:spTree>
    <p:extLst>
      <p:ext uri="{BB962C8B-B14F-4D97-AF65-F5344CB8AC3E}">
        <p14:creationId xmlns:p14="http://schemas.microsoft.com/office/powerpoint/2010/main" val="17113269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Try to include</a:t>
            </a:r>
            <a:r>
              <a:rPr lang="en-AU" baseline="0" dirty="0"/>
              <a:t> a variety of different fruit and veg. </a:t>
            </a:r>
          </a:p>
          <a:p>
            <a:endParaRPr lang="en-AU" dirty="0"/>
          </a:p>
          <a:p>
            <a:r>
              <a:rPr lang="en-AU" dirty="0"/>
              <a:t>Eating fruit and veg will help you feel fuller for longer and will provide you with plenty of nutrients. </a:t>
            </a:r>
            <a:endParaRPr lang="en-AU" baseline="0" dirty="0"/>
          </a:p>
          <a:p>
            <a:endParaRPr lang="en-AU" baseline="0" dirty="0"/>
          </a:p>
        </p:txBody>
      </p:sp>
      <p:sp>
        <p:nvSpPr>
          <p:cNvPr id="4" name="Slide Number Placeholder 3"/>
          <p:cNvSpPr>
            <a:spLocks noGrp="1"/>
          </p:cNvSpPr>
          <p:nvPr>
            <p:ph type="sldNum" sz="quarter" idx="10"/>
          </p:nvPr>
        </p:nvSpPr>
        <p:spPr/>
        <p:txBody>
          <a:bodyPr/>
          <a:lstStyle/>
          <a:p>
            <a:fld id="{07145F29-1E85-40FA-8B03-67EE42C5C1E3}" type="slidenum">
              <a:rPr lang="en-AU" smtClean="0"/>
              <a:t>23</a:t>
            </a:fld>
            <a:endParaRPr lang="en-AU"/>
          </a:p>
        </p:txBody>
      </p:sp>
    </p:spTree>
    <p:extLst>
      <p:ext uri="{BB962C8B-B14F-4D97-AF65-F5344CB8AC3E}">
        <p14:creationId xmlns:p14="http://schemas.microsoft.com/office/powerpoint/2010/main" val="38417222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Other tips you can try: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Try to include a side salad or side serve of vegetables at both lunch and dinner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Buy fruit and veg that is in season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a:p>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24</a:t>
            </a:fld>
            <a:endParaRPr lang="en-AU"/>
          </a:p>
        </p:txBody>
      </p:sp>
    </p:spTree>
    <p:extLst>
      <p:ext uri="{BB962C8B-B14F-4D97-AF65-F5344CB8AC3E}">
        <p14:creationId xmlns:p14="http://schemas.microsoft.com/office/powerpoint/2010/main" val="23475941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Whether it be hunger, boredom or stress, there are many things that can draw us towards quick and often unhealthy snacks. </a:t>
            </a:r>
          </a:p>
          <a:p>
            <a:endParaRPr lang="en-AU" dirty="0"/>
          </a:p>
          <a:p>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25</a:t>
            </a:fld>
            <a:endParaRPr lang="en-AU"/>
          </a:p>
        </p:txBody>
      </p:sp>
    </p:spTree>
    <p:extLst>
      <p:ext uri="{BB962C8B-B14F-4D97-AF65-F5344CB8AC3E}">
        <p14:creationId xmlns:p14="http://schemas.microsoft.com/office/powerpoint/2010/main" val="26471676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 Images appear one-by-one via animations in slideshow **</a:t>
            </a:r>
          </a:p>
          <a:p>
            <a:endParaRPr lang="en-AU" dirty="0"/>
          </a:p>
          <a:p>
            <a:r>
              <a:rPr lang="en-AU" dirty="0"/>
              <a:t>Please note that while dried fruit is a healthy snack,</a:t>
            </a:r>
            <a:r>
              <a:rPr lang="en-AU" baseline="0" dirty="0"/>
              <a:t> it is not recommended to be eaten regularly. This is due to its high energy (kilojoule) content, the fact it is easy to overeat, and also for its high sugar content that can get stuck in teeth and increase the risk of dental caries. </a:t>
            </a:r>
          </a:p>
          <a:p>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26</a:t>
            </a:fld>
            <a:endParaRPr lang="en-AU"/>
          </a:p>
        </p:txBody>
      </p:sp>
    </p:spTree>
    <p:extLst>
      <p:ext uri="{BB962C8B-B14F-4D97-AF65-F5344CB8AC3E}">
        <p14:creationId xmlns:p14="http://schemas.microsoft.com/office/powerpoint/2010/main" val="21872782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AU" sz="1100" kern="1200" dirty="0">
                <a:solidFill>
                  <a:schemeClr val="tx1"/>
                </a:solidFill>
                <a:effectLst/>
                <a:latin typeface="+mn-lt"/>
                <a:ea typeface="+mn-ea"/>
                <a:cs typeface="+mn-cs"/>
              </a:rPr>
              <a:t>How mu</a:t>
            </a:r>
            <a:r>
              <a:rPr lang="en-AU" sz="1100" kern="1200" baseline="0" dirty="0">
                <a:solidFill>
                  <a:schemeClr val="tx1"/>
                </a:solidFill>
                <a:effectLst/>
                <a:latin typeface="+mn-lt"/>
                <a:ea typeface="+mn-ea"/>
                <a:cs typeface="+mn-cs"/>
              </a:rPr>
              <a:t>ch activity should we be doing?</a:t>
            </a:r>
          </a:p>
          <a:p>
            <a:pPr marL="171450" lvl="0" indent="-171450">
              <a:buFont typeface="Arial" panose="020B0604020202020204" pitchFamily="34" charset="0"/>
              <a:buChar char="•"/>
            </a:pPr>
            <a:r>
              <a:rPr lang="en-AU" sz="1100" kern="1200" baseline="0" dirty="0">
                <a:solidFill>
                  <a:schemeClr val="tx1"/>
                </a:solidFill>
                <a:effectLst/>
                <a:latin typeface="+mn-lt"/>
                <a:ea typeface="+mn-ea"/>
                <a:cs typeface="+mn-cs"/>
              </a:rPr>
              <a:t>30 minutes of moderate intensity physical activity on most or all days of the week </a:t>
            </a:r>
            <a:r>
              <a:rPr lang="en-AU" sz="1100" dirty="0"/>
              <a:t>is</a:t>
            </a:r>
            <a:r>
              <a:rPr lang="en-AU" sz="1100" kern="1200" baseline="0" dirty="0">
                <a:solidFill>
                  <a:schemeClr val="tx1"/>
                </a:solidFill>
                <a:effectLst/>
                <a:latin typeface="+mn-lt"/>
                <a:ea typeface="+mn-ea"/>
                <a:cs typeface="+mn-cs"/>
              </a:rPr>
              <a:t> needed for good health. </a:t>
            </a:r>
          </a:p>
          <a:p>
            <a:pPr marL="0" lvl="0" indent="0">
              <a:buFontTx/>
              <a:buNone/>
            </a:pPr>
            <a:endParaRPr lang="en-AU" sz="1100" kern="1200" baseline="0" dirty="0">
              <a:solidFill>
                <a:schemeClr val="tx1"/>
              </a:solidFill>
              <a:effectLst/>
              <a:latin typeface="+mn-lt"/>
              <a:ea typeface="+mn-ea"/>
              <a:cs typeface="+mn-cs"/>
            </a:endParaRPr>
          </a:p>
          <a:p>
            <a:pPr marL="0" lvl="0" indent="0">
              <a:buFontTx/>
              <a:buNone/>
            </a:pPr>
            <a:r>
              <a:rPr lang="en-AU" sz="1100" kern="1200" baseline="0" dirty="0">
                <a:solidFill>
                  <a:schemeClr val="tx1"/>
                </a:solidFill>
                <a:effectLst/>
                <a:latin typeface="+mn-lt"/>
                <a:ea typeface="+mn-ea"/>
                <a:cs typeface="+mn-cs"/>
              </a:rPr>
              <a:t>What is moderate intensity activity?</a:t>
            </a:r>
            <a:endParaRPr lang="en-AU" sz="1100" dirty="0"/>
          </a:p>
          <a:p>
            <a:pPr marL="171450" lvl="0" indent="-171450">
              <a:buFont typeface="Arial" panose="020B0604020202020204" pitchFamily="34" charset="0"/>
              <a:buChar char="•"/>
            </a:pPr>
            <a:r>
              <a:rPr lang="en-AU" sz="1100" kern="1200" baseline="0" dirty="0">
                <a:solidFill>
                  <a:schemeClr val="tx1"/>
                </a:solidFill>
                <a:effectLst/>
                <a:latin typeface="+mn-lt"/>
                <a:ea typeface="+mn-ea"/>
                <a:cs typeface="+mn-cs"/>
              </a:rPr>
              <a:t>Energetic activity that raises your heart rate but doesn’t make you too breathless e.g. fast walking</a:t>
            </a:r>
          </a:p>
          <a:p>
            <a:pPr marL="0" lvl="0" indent="0">
              <a:buFontTx/>
              <a:buNone/>
            </a:pPr>
            <a:endParaRPr lang="en-AU" sz="1100" kern="1200" baseline="0" dirty="0">
              <a:solidFill>
                <a:schemeClr val="tx1"/>
              </a:solidFill>
              <a:effectLst/>
              <a:latin typeface="+mn-lt"/>
              <a:ea typeface="+mn-ea"/>
              <a:cs typeface="+mn-cs"/>
            </a:endParaRPr>
          </a:p>
          <a:p>
            <a:pPr marL="0" lvl="0" indent="0">
              <a:buFontTx/>
              <a:buNone/>
            </a:pPr>
            <a:r>
              <a:rPr lang="en-AU" sz="1100" kern="1200" baseline="0" dirty="0">
                <a:solidFill>
                  <a:schemeClr val="tx1"/>
                </a:solidFill>
                <a:effectLst/>
                <a:latin typeface="+mn-lt"/>
                <a:ea typeface="+mn-ea"/>
                <a:cs typeface="+mn-cs"/>
              </a:rPr>
              <a:t>Regular physical activity reduces risk of developing chronic disease such as heart disease, type 2 diabetes and some cancers and also helps with weight control.  That’s why it’s so important to choose an activity that you enjoy, so physical activity becomes part of your routine. </a:t>
            </a:r>
          </a:p>
          <a:p>
            <a:pPr marL="171450" lvl="0" indent="-171450">
              <a:buFontTx/>
              <a:buChar char="-"/>
            </a:pPr>
            <a:endParaRPr lang="en-AU" sz="1000" kern="1200" baseline="0" dirty="0">
              <a:solidFill>
                <a:schemeClr val="tx1"/>
              </a:solidFill>
              <a:effectLst/>
              <a:latin typeface="+mn-lt"/>
              <a:ea typeface="+mn-ea"/>
              <a:cs typeface="+mn-cs"/>
            </a:endParaRPr>
          </a:p>
          <a:p>
            <a:pPr marL="0" lvl="0" indent="0">
              <a:buFontTx/>
              <a:buNone/>
            </a:pPr>
            <a:endParaRPr lang="en-AU" sz="10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7145F29-1E85-40FA-8B03-67EE42C5C1E3}" type="slidenum">
              <a:rPr lang="en-AU" smtClean="0"/>
              <a:t>27</a:t>
            </a:fld>
            <a:endParaRPr lang="en-AU"/>
          </a:p>
        </p:txBody>
      </p:sp>
    </p:spTree>
    <p:extLst>
      <p:ext uri="{BB962C8B-B14F-4D97-AF65-F5344CB8AC3E}">
        <p14:creationId xmlns:p14="http://schemas.microsoft.com/office/powerpoint/2010/main" val="3024030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28</a:t>
            </a:fld>
            <a:endParaRPr lang="en-AU"/>
          </a:p>
        </p:txBody>
      </p:sp>
    </p:spTree>
    <p:extLst>
      <p:ext uri="{BB962C8B-B14F-4D97-AF65-F5344CB8AC3E}">
        <p14:creationId xmlns:p14="http://schemas.microsoft.com/office/powerpoint/2010/main" val="5867388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29</a:t>
            </a:fld>
            <a:endParaRPr lang="en-AU"/>
          </a:p>
        </p:txBody>
      </p:sp>
    </p:spTree>
    <p:extLst>
      <p:ext uri="{BB962C8B-B14F-4D97-AF65-F5344CB8AC3E}">
        <p14:creationId xmlns:p14="http://schemas.microsoft.com/office/powerpoint/2010/main" val="1580184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0720" y="4753645"/>
            <a:ext cx="5445760" cy="3913614"/>
          </a:xfrm>
        </p:spPr>
        <p:txBody>
          <a:bodyPr/>
          <a:lstStyle/>
          <a:p>
            <a:pPr marL="0" indent="0">
              <a:buFont typeface="Arial" panose="020B0604020202020204" pitchFamily="34" charset="0"/>
              <a:buNone/>
            </a:pPr>
            <a:r>
              <a:rPr lang="en-AU" sz="1200" kern="1200" dirty="0">
                <a:solidFill>
                  <a:schemeClr val="tx1"/>
                </a:solidFill>
                <a:effectLst/>
                <a:latin typeface="+mn-lt"/>
                <a:ea typeface="+mn-ea"/>
                <a:cs typeface="+mn-cs"/>
              </a:rPr>
              <a:t>*Interactive activity* </a:t>
            </a:r>
          </a:p>
          <a:p>
            <a:pPr marL="628650" lvl="1" indent="-171450">
              <a:buFont typeface="Arial" panose="020B0604020202020204" pitchFamily="34" charset="0"/>
              <a:buChar char="•"/>
            </a:pPr>
            <a:r>
              <a:rPr lang="en-AU" dirty="0"/>
              <a:t>Ask audience members if they have heard of LiveLighter before, and if so, what they know. </a:t>
            </a:r>
          </a:p>
          <a:p>
            <a:pPr lvl="1"/>
            <a:endParaRPr lang="en-AU"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What is LiveLighter?</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A public health education program that aims to encourage people to eat well, be physically active and maintain a healthy weight. </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Funded by the Department of Health and is run by the Heart Foundation and Cancer Council in W.A</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The program engages with the community through TV, radio, print, social media, online measures, resources and advocacy initiatives. </a:t>
            </a:r>
          </a:p>
          <a:p>
            <a:endParaRPr lang="en-AU" sz="1200" kern="1200" dirty="0">
              <a:solidFill>
                <a:schemeClr val="tx1"/>
              </a:solidFill>
              <a:effectLst/>
              <a:latin typeface="+mn-lt"/>
              <a:ea typeface="+mn-ea"/>
              <a:cs typeface="+mn-cs"/>
            </a:endParaRPr>
          </a:p>
          <a:p>
            <a:endParaRPr lang="en-AU"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F62A424-8258-4E02-870D-C2DF644A5334}" type="slidenum">
              <a:rPr lang="en-AU" smtClean="0"/>
              <a:t>3</a:t>
            </a:fld>
            <a:endParaRPr lang="en-AU"/>
          </a:p>
        </p:txBody>
      </p:sp>
    </p:spTree>
    <p:extLst>
      <p:ext uri="{BB962C8B-B14F-4D97-AF65-F5344CB8AC3E}">
        <p14:creationId xmlns:p14="http://schemas.microsoft.com/office/powerpoint/2010/main" val="13103686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30</a:t>
            </a:fld>
            <a:endParaRPr lang="en-AU"/>
          </a:p>
        </p:txBody>
      </p:sp>
    </p:spTree>
    <p:extLst>
      <p:ext uri="{BB962C8B-B14F-4D97-AF65-F5344CB8AC3E}">
        <p14:creationId xmlns:p14="http://schemas.microsoft.com/office/powerpoint/2010/main" val="40031206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7145F29-1E85-40FA-8B03-67EE42C5C1E3}" type="slidenum">
              <a:rPr lang="en-AU" smtClean="0"/>
              <a:t>31</a:t>
            </a:fld>
            <a:endParaRPr lang="en-AU"/>
          </a:p>
        </p:txBody>
      </p:sp>
    </p:spTree>
    <p:extLst>
      <p:ext uri="{BB962C8B-B14F-4D97-AF65-F5344CB8AC3E}">
        <p14:creationId xmlns:p14="http://schemas.microsoft.com/office/powerpoint/2010/main" val="3236007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Maintaining a healthy weight is one of the best things you can do for your health and wellbeing. Gaining weight doesn't have to be a</a:t>
            </a:r>
            <a:r>
              <a:rPr lang="en-AU" sz="1200" b="0" i="0" kern="1200" baseline="0" dirty="0">
                <a:solidFill>
                  <a:schemeClr val="tx1"/>
                </a:solidFill>
                <a:effectLst/>
                <a:latin typeface="+mn-lt"/>
                <a:ea typeface="+mn-ea"/>
                <a:cs typeface="+mn-cs"/>
              </a:rPr>
              <a:t> </a:t>
            </a:r>
            <a:r>
              <a:rPr lang="en-AU" sz="1200" b="0" i="0" kern="1200" dirty="0">
                <a:solidFill>
                  <a:schemeClr val="tx1"/>
                </a:solidFill>
                <a:effectLst/>
                <a:latin typeface="+mn-lt"/>
                <a:ea typeface="+mn-ea"/>
                <a:cs typeface="+mn-cs"/>
              </a:rPr>
              <a:t>part of getting older!</a:t>
            </a:r>
          </a:p>
          <a:p>
            <a:endParaRPr lang="en-AU" sz="1200" b="0" i="0" kern="1200" dirty="0">
              <a:solidFill>
                <a:schemeClr val="tx1"/>
              </a:solidFill>
              <a:effectLst/>
              <a:latin typeface="+mn-lt"/>
              <a:ea typeface="+mn-ea"/>
              <a:cs typeface="+mn-cs"/>
            </a:endParaRPr>
          </a:p>
          <a:p>
            <a:r>
              <a:rPr lang="en-AU" sz="1200" b="0" i="0" kern="1200" dirty="0">
                <a:solidFill>
                  <a:schemeClr val="tx1"/>
                </a:solidFill>
                <a:effectLst/>
                <a:latin typeface="+mn-lt"/>
                <a:ea typeface="+mn-ea"/>
                <a:cs typeface="+mn-cs"/>
              </a:rPr>
              <a:t>This</a:t>
            </a:r>
            <a:r>
              <a:rPr lang="en-AU" sz="1200" b="0" i="0" kern="1200" baseline="0" dirty="0">
                <a:solidFill>
                  <a:schemeClr val="tx1"/>
                </a:solidFill>
                <a:effectLst/>
                <a:latin typeface="+mn-lt"/>
                <a:ea typeface="+mn-ea"/>
                <a:cs typeface="+mn-cs"/>
              </a:rPr>
              <a:t> list clearly shows the risks associated with carrying too much body weight and why achieving (and</a:t>
            </a:r>
            <a:r>
              <a:rPr lang="en-AU" sz="1200" b="0" i="0" kern="1200" dirty="0">
                <a:solidFill>
                  <a:schemeClr val="tx1"/>
                </a:solidFill>
                <a:effectLst/>
                <a:latin typeface="+mn-lt"/>
                <a:ea typeface="+mn-ea"/>
                <a:cs typeface="+mn-cs"/>
              </a:rPr>
              <a:t> maintaining) a healthy weight is so important. </a:t>
            </a:r>
            <a:endParaRPr lang="en-AU" b="0" dirty="0"/>
          </a:p>
        </p:txBody>
      </p:sp>
      <p:sp>
        <p:nvSpPr>
          <p:cNvPr id="4" name="Slide Number Placeholder 3"/>
          <p:cNvSpPr>
            <a:spLocks noGrp="1"/>
          </p:cNvSpPr>
          <p:nvPr>
            <p:ph type="sldNum" sz="quarter" idx="10"/>
          </p:nvPr>
        </p:nvSpPr>
        <p:spPr/>
        <p:txBody>
          <a:bodyPr/>
          <a:lstStyle/>
          <a:p>
            <a:fld id="{07145F29-1E85-40FA-8B03-67EE42C5C1E3}" type="slidenum">
              <a:rPr lang="en-AU" smtClean="0"/>
              <a:t>4</a:t>
            </a:fld>
            <a:endParaRPr lang="en-AU"/>
          </a:p>
        </p:txBody>
      </p:sp>
    </p:spTree>
    <p:extLst>
      <p:ext uri="{BB962C8B-B14F-4D97-AF65-F5344CB8AC3E}">
        <p14:creationId xmlns:p14="http://schemas.microsoft.com/office/powerpoint/2010/main" val="483264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0720" y="4783307"/>
            <a:ext cx="5445760" cy="3426722"/>
          </a:xfr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kern="1200" dirty="0">
                <a:solidFill>
                  <a:schemeClr val="tx1"/>
                </a:solidFill>
                <a:effectLst/>
                <a:latin typeface="+mn-lt"/>
                <a:ea typeface="+mn-ea"/>
                <a:cs typeface="+mn-cs"/>
              </a:rPr>
              <a:t>When you eat more then you need to and aren’t as active as you should be, fat doesn’t just build up around your waist. Toxic fat also builds up around your vital organs. </a:t>
            </a:r>
          </a:p>
          <a:p>
            <a:pPr marL="0" indent="0">
              <a:buFont typeface="Arial" panose="020B0604020202020204" pitchFamily="34" charset="0"/>
              <a:buNone/>
            </a:pPr>
            <a:endParaRPr lang="en-AU" dirty="0"/>
          </a:p>
          <a:p>
            <a:r>
              <a:rPr lang="en-AU" dirty="0"/>
              <a:t>We used to believe the fat was just padding and/or storage but we now know it is active tissue. Fat can produce chemicals and hormones that can be bad for your health. </a:t>
            </a:r>
          </a:p>
          <a:p>
            <a:endParaRPr lang="en-AU" dirty="0"/>
          </a:p>
          <a:p>
            <a:pPr marL="0" indent="0">
              <a:buFont typeface="Arial" panose="020B0604020202020204" pitchFamily="34" charset="0"/>
              <a:buNone/>
            </a:pPr>
            <a:r>
              <a:rPr lang="en-AU" dirty="0"/>
              <a:t>Body fat in the body is generally either</a:t>
            </a:r>
            <a:r>
              <a:rPr lang="en-AU" baseline="0" dirty="0"/>
              <a:t>:</a:t>
            </a:r>
            <a:endParaRPr lang="en-AU" dirty="0"/>
          </a:p>
          <a:p>
            <a:pPr marL="628650" lvl="1" indent="-171450">
              <a:buFont typeface="Arial" panose="020B0604020202020204" pitchFamily="34" charset="0"/>
              <a:buChar char="•"/>
            </a:pPr>
            <a:r>
              <a:rPr lang="en-AU" dirty="0"/>
              <a:t>Fat under your skin,</a:t>
            </a:r>
            <a:r>
              <a:rPr lang="en-AU" baseline="0" dirty="0"/>
              <a:t> also known as s</a:t>
            </a:r>
            <a:r>
              <a:rPr lang="en-AU" dirty="0"/>
              <a:t>ubcutaneous fat</a:t>
            </a:r>
          </a:p>
          <a:p>
            <a:pPr marL="628650" lvl="1" indent="-171450">
              <a:buFont typeface="Arial" panose="020B0604020202020204" pitchFamily="34" charset="0"/>
              <a:buChar char="•"/>
            </a:pPr>
            <a:r>
              <a:rPr lang="en-AU" dirty="0"/>
              <a:t>Fat around your organs,</a:t>
            </a:r>
            <a:r>
              <a:rPr lang="en-AU" baseline="0" dirty="0"/>
              <a:t> also known as v</a:t>
            </a:r>
            <a:r>
              <a:rPr lang="en-AU" dirty="0"/>
              <a:t>isceral fat, the worst for your health</a:t>
            </a:r>
          </a:p>
          <a:p>
            <a:pPr marL="0" lvl="0" indent="0">
              <a:buFont typeface="Arial" panose="020B0604020202020204" pitchFamily="34" charset="0"/>
              <a:buNone/>
            </a:pPr>
            <a:endParaRPr lang="en-AU"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i="0" kern="1200" dirty="0">
                <a:solidFill>
                  <a:schemeClr val="tx1"/>
                </a:solidFill>
                <a:effectLst/>
                <a:latin typeface="+mn-lt"/>
                <a:ea typeface="+mn-ea"/>
                <a:cs typeface="+mn-cs"/>
              </a:rPr>
              <a:t>It’s also important to remember that not all body fat is bad</a:t>
            </a:r>
            <a:r>
              <a:rPr lang="en-AU" sz="1200" b="0" i="0" kern="1200" baseline="0" dirty="0">
                <a:solidFill>
                  <a:schemeClr val="tx1"/>
                </a:solidFill>
                <a:effectLst/>
                <a:latin typeface="+mn-lt"/>
                <a:ea typeface="+mn-ea"/>
                <a:cs typeface="+mn-cs"/>
              </a:rPr>
              <a:t>. </a:t>
            </a:r>
            <a:r>
              <a:rPr lang="en-AU" sz="1200" b="0" i="0" kern="1200" dirty="0">
                <a:solidFill>
                  <a:schemeClr val="tx1"/>
                </a:solidFill>
                <a:effectLst/>
                <a:latin typeface="+mn-lt"/>
                <a:ea typeface="+mn-ea"/>
                <a:cs typeface="+mn-cs"/>
              </a:rPr>
              <a:t>While too much body fat (particularly visceral fat) is harmful, we all need some fat for good health. That's why it’s important to achieve and maintain a healthy weight, rather than focussing on just weight loss.</a:t>
            </a:r>
          </a:p>
          <a:p>
            <a:pPr marL="0" lvl="0" indent="0">
              <a:buFont typeface="Arial" panose="020B0604020202020204" pitchFamily="34" charset="0"/>
              <a:buNone/>
            </a:pPr>
            <a:endParaRPr lang="en-AU" sz="1200" kern="1200" dirty="0">
              <a:solidFill>
                <a:schemeClr val="tx1"/>
              </a:solidFill>
              <a:effectLst/>
              <a:latin typeface="+mn-lt"/>
              <a:ea typeface="+mn-ea"/>
              <a:cs typeface="+mn-cs"/>
            </a:endParaRPr>
          </a:p>
          <a:p>
            <a:pPr marL="0" lvl="0" indent="0">
              <a:buFont typeface="Arial" panose="020B0604020202020204" pitchFamily="34" charset="0"/>
              <a:buNone/>
            </a:pPr>
            <a:endParaRPr lang="en-AU"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7145F29-1E85-40FA-8B03-67EE42C5C1E3}" type="slidenum">
              <a:rPr lang="en-AU" smtClean="0"/>
              <a:t>5</a:t>
            </a:fld>
            <a:endParaRPr lang="en-AU"/>
          </a:p>
        </p:txBody>
      </p:sp>
    </p:spTree>
    <p:extLst>
      <p:ext uri="{BB962C8B-B14F-4D97-AF65-F5344CB8AC3E}">
        <p14:creationId xmlns:p14="http://schemas.microsoft.com/office/powerpoint/2010/main" val="3063704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sz="1200" b="0" i="0" kern="1200" dirty="0">
                <a:solidFill>
                  <a:schemeClr val="tx1"/>
                </a:solidFill>
                <a:effectLst/>
                <a:latin typeface="+mn-lt"/>
                <a:ea typeface="+mn-ea"/>
                <a:cs typeface="+mn-cs"/>
              </a:rPr>
              <a:t>BMI stands for Body Mass Index. It's used to give you an idea of whether you're underweight, overweight or a healthy weight for your height. </a:t>
            </a:r>
          </a:p>
          <a:p>
            <a:pPr marL="0" indent="0">
              <a:buFont typeface="Arial" panose="020B0604020202020204" pitchFamily="34" charset="0"/>
              <a:buNone/>
            </a:pPr>
            <a:endParaRPr lang="en-AU" sz="1200" b="0" i="0" kern="1200" dirty="0">
              <a:solidFill>
                <a:schemeClr val="tx1"/>
              </a:solidFill>
              <a:effectLst/>
              <a:latin typeface="+mn-lt"/>
              <a:ea typeface="+mn-ea"/>
              <a:cs typeface="+mn-cs"/>
            </a:endParaRPr>
          </a:p>
          <a:p>
            <a:pPr marL="0" indent="0">
              <a:buFont typeface="Arial" panose="020B0604020202020204" pitchFamily="34" charset="0"/>
              <a:buNone/>
            </a:pPr>
            <a:r>
              <a:rPr lang="en-AU" sz="1200" b="0" i="0" kern="1200" dirty="0">
                <a:solidFill>
                  <a:schemeClr val="tx1"/>
                </a:solidFill>
                <a:effectLst/>
                <a:latin typeface="+mn-lt"/>
                <a:ea typeface="+mn-ea"/>
                <a:cs typeface="+mn-cs"/>
              </a:rPr>
              <a:t>Measuring your waistline is a simple way of working</a:t>
            </a:r>
            <a:r>
              <a:rPr lang="en-AU" sz="1200" b="0" i="0" kern="1200" baseline="0" dirty="0">
                <a:solidFill>
                  <a:schemeClr val="tx1"/>
                </a:solidFill>
                <a:effectLst/>
                <a:latin typeface="+mn-lt"/>
                <a:ea typeface="+mn-ea"/>
                <a:cs typeface="+mn-cs"/>
              </a:rPr>
              <a:t> out your </a:t>
            </a:r>
            <a:r>
              <a:rPr lang="en-AU" sz="1200" b="0" i="0" kern="1200" dirty="0">
                <a:solidFill>
                  <a:schemeClr val="tx1"/>
                </a:solidFill>
                <a:effectLst/>
                <a:latin typeface="+mn-lt"/>
                <a:ea typeface="+mn-ea"/>
                <a:cs typeface="+mn-cs"/>
              </a:rPr>
              <a:t>risk of developing chronic disease.</a:t>
            </a:r>
            <a:r>
              <a:rPr lang="en-AU" sz="1200" b="0" i="0" kern="1200" baseline="0" dirty="0">
                <a:solidFill>
                  <a:schemeClr val="tx1"/>
                </a:solidFill>
                <a:effectLst/>
                <a:latin typeface="+mn-lt"/>
                <a:ea typeface="+mn-ea"/>
                <a:cs typeface="+mn-cs"/>
              </a:rPr>
              <a:t> </a:t>
            </a:r>
            <a:r>
              <a:rPr lang="en-AU" sz="1200" b="0" i="0" kern="1200" dirty="0">
                <a:solidFill>
                  <a:schemeClr val="tx1"/>
                </a:solidFill>
                <a:effectLst/>
                <a:latin typeface="+mn-lt"/>
                <a:ea typeface="+mn-ea"/>
                <a:cs typeface="+mn-cs"/>
              </a:rPr>
              <a:t>Excess fat around your waist is known to be more dangerous to your health than excess fat elsewhere on your body, for example on your hips and thighs.</a:t>
            </a:r>
          </a:p>
          <a:p>
            <a:pPr marL="0" indent="0">
              <a:buFont typeface="Arial" panose="020B0604020202020204" pitchFamily="34" charset="0"/>
              <a:buNone/>
            </a:pPr>
            <a:endParaRPr lang="en-AU" sz="1200" b="0" i="0" kern="1200" baseline="0" dirty="0">
              <a:solidFill>
                <a:schemeClr val="tx1"/>
              </a:solidFill>
              <a:effectLst/>
              <a:latin typeface="+mn-lt"/>
              <a:ea typeface="+mn-ea"/>
              <a:cs typeface="+mn-cs"/>
            </a:endParaRPr>
          </a:p>
          <a:p>
            <a:pPr marL="0" indent="0">
              <a:buFont typeface="Arial" panose="020B0604020202020204" pitchFamily="34" charset="0"/>
              <a:buNone/>
            </a:pPr>
            <a:r>
              <a:rPr lang="en-AU" baseline="0" dirty="0"/>
              <a:t>Using a combination of BMI and waist measurement is ideal for determining your risk of toxic fat. </a:t>
            </a:r>
          </a:p>
          <a:p>
            <a:pPr marL="0" indent="0">
              <a:buFontTx/>
              <a:buNone/>
            </a:pPr>
            <a:endParaRPr lang="en-AU" baseline="0" dirty="0"/>
          </a:p>
          <a:p>
            <a:pPr marL="0" indent="0">
              <a:buFontTx/>
              <a:buNone/>
            </a:pPr>
            <a:endParaRPr lang="en-AU" baseline="0" dirty="0"/>
          </a:p>
          <a:p>
            <a:pPr marL="0" indent="0">
              <a:buFontTx/>
              <a:buNone/>
            </a:pPr>
            <a:endParaRPr lang="en-AU" baseline="0" dirty="0"/>
          </a:p>
          <a:p>
            <a:pPr marL="0" indent="0">
              <a:buFontTx/>
              <a:buNone/>
            </a:pPr>
            <a:endParaRPr lang="en-AU" baseline="0" dirty="0"/>
          </a:p>
        </p:txBody>
      </p:sp>
      <p:sp>
        <p:nvSpPr>
          <p:cNvPr id="4" name="Slide Number Placeholder 3"/>
          <p:cNvSpPr>
            <a:spLocks noGrp="1"/>
          </p:cNvSpPr>
          <p:nvPr>
            <p:ph type="sldNum" sz="quarter" idx="10"/>
          </p:nvPr>
        </p:nvSpPr>
        <p:spPr/>
        <p:txBody>
          <a:bodyPr/>
          <a:lstStyle/>
          <a:p>
            <a:fld id="{07145F29-1E85-40FA-8B03-67EE42C5C1E3}" type="slidenum">
              <a:rPr lang="en-AU" smtClean="0"/>
              <a:t>6</a:t>
            </a:fld>
            <a:endParaRPr lang="en-AU"/>
          </a:p>
        </p:txBody>
      </p:sp>
    </p:spTree>
    <p:extLst>
      <p:ext uri="{BB962C8B-B14F-4D97-AF65-F5344CB8AC3E}">
        <p14:creationId xmlns:p14="http://schemas.microsoft.com/office/powerpoint/2010/main" val="4136906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0720" y="4783307"/>
            <a:ext cx="5445760" cy="4657340"/>
          </a:xfrm>
        </p:spPr>
        <p:txBody>
          <a:bodyPr/>
          <a:lstStyle/>
          <a:p>
            <a:r>
              <a:rPr lang="en-AU" baseline="0" dirty="0"/>
              <a:t>** Information for waist circumference and BMI appears individually in slideshow **</a:t>
            </a:r>
          </a:p>
          <a:p>
            <a:endParaRPr lang="en-AU" baseline="0" dirty="0"/>
          </a:p>
          <a:p>
            <a:r>
              <a:rPr lang="en-AU" baseline="0" dirty="0"/>
              <a:t>BMI is a simple calculation that takes into consideration both height and weight. A BMI of 18.5 – 24.9 kg/m</a:t>
            </a:r>
            <a:r>
              <a:rPr lang="en-AU" baseline="30000" dirty="0"/>
              <a:t>2</a:t>
            </a:r>
            <a:r>
              <a:rPr lang="en-AU" baseline="0" dirty="0"/>
              <a:t> is ideal as it puts you in the healthy weight range. A number outside of this range increases your risk of health problems. </a:t>
            </a:r>
          </a:p>
          <a:p>
            <a:endParaRPr lang="en-AU" baseline="0" dirty="0"/>
          </a:p>
          <a:p>
            <a:r>
              <a:rPr lang="en-AU" baseline="0" dirty="0"/>
              <a:t>While BMI is a good indicator of whether you’re a healthy weight or not, it does have its limitations. It is not effective for</a:t>
            </a:r>
            <a:r>
              <a:rPr lang="en-AU" dirty="0"/>
              <a:t> p</a:t>
            </a:r>
            <a:r>
              <a:rPr lang="en-AU" baseline="0" dirty="0"/>
              <a:t>regnant women,</a:t>
            </a:r>
            <a:r>
              <a:rPr lang="en-AU" dirty="0"/>
              <a:t> children and people</a:t>
            </a:r>
            <a:r>
              <a:rPr lang="en-AU" baseline="0" dirty="0"/>
              <a:t> with athletic builds e.g. body builders.</a:t>
            </a:r>
          </a:p>
          <a:p>
            <a:endParaRPr lang="en-AU" dirty="0"/>
          </a:p>
          <a:p>
            <a:r>
              <a:rPr lang="en-AU" dirty="0"/>
              <a:t>Another method to determine if you are a healthy weight is to measure your waist circumference. </a:t>
            </a:r>
          </a:p>
          <a:p>
            <a:endParaRPr lang="en-AU" baseline="0" dirty="0"/>
          </a:p>
          <a:p>
            <a:r>
              <a:rPr lang="en-AU" baseline="0" dirty="0"/>
              <a:t>To measure your waist:</a:t>
            </a:r>
          </a:p>
          <a:p>
            <a:pPr marL="171450" indent="-171450">
              <a:buFontTx/>
              <a:buChar char="-"/>
            </a:pPr>
            <a:r>
              <a:rPr lang="en-AU" baseline="0" dirty="0"/>
              <a:t>Find the top of hip bone and bottom of ribs</a:t>
            </a:r>
          </a:p>
          <a:p>
            <a:pPr marL="171450" indent="-171450">
              <a:buFontTx/>
              <a:buChar char="-"/>
            </a:pPr>
            <a:r>
              <a:rPr lang="en-AU" baseline="0" dirty="0"/>
              <a:t>Breathe out normally </a:t>
            </a:r>
          </a:p>
          <a:p>
            <a:pPr marL="171450" indent="-171450">
              <a:buFontTx/>
              <a:buChar char="-"/>
            </a:pPr>
            <a:r>
              <a:rPr lang="en-AU" baseline="0" dirty="0"/>
              <a:t>Place tape measure at smallest point between these two points and wrap around and record measurement. </a:t>
            </a:r>
          </a:p>
          <a:p>
            <a:pPr marL="0" indent="0">
              <a:buFontTx/>
              <a:buNone/>
            </a:pPr>
            <a:endParaRPr lang="en-AU"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Women should have a waist circumference of less than 80 cm and men should have one that is less that 94cm. The higher a person’s waist circumference, the greater their risk of chronic disease. </a:t>
            </a:r>
          </a:p>
          <a:p>
            <a:pPr marL="0" indent="0">
              <a:buFontTx/>
              <a:buNone/>
            </a:pPr>
            <a:endParaRPr lang="en-AU" baseline="0" dirty="0"/>
          </a:p>
          <a:p>
            <a:r>
              <a:rPr lang="en-AU" dirty="0"/>
              <a:t>As mentioned, waist circumference should be used in combination with BMI. </a:t>
            </a:r>
          </a:p>
        </p:txBody>
      </p:sp>
      <p:sp>
        <p:nvSpPr>
          <p:cNvPr id="4" name="Slide Number Placeholder 3"/>
          <p:cNvSpPr>
            <a:spLocks noGrp="1"/>
          </p:cNvSpPr>
          <p:nvPr>
            <p:ph type="sldNum" sz="quarter" idx="10"/>
          </p:nvPr>
        </p:nvSpPr>
        <p:spPr/>
        <p:txBody>
          <a:bodyPr/>
          <a:lstStyle/>
          <a:p>
            <a:fld id="{07145F29-1E85-40FA-8B03-67EE42C5C1E3}" type="slidenum">
              <a:rPr lang="en-AU" smtClean="0"/>
              <a:t>7</a:t>
            </a:fld>
            <a:endParaRPr lang="en-AU"/>
          </a:p>
        </p:txBody>
      </p:sp>
    </p:spTree>
    <p:extLst>
      <p:ext uri="{BB962C8B-B14F-4D97-AF65-F5344CB8AC3E}">
        <p14:creationId xmlns:p14="http://schemas.microsoft.com/office/powerpoint/2010/main" val="4087226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152525"/>
            <a:ext cx="4470400" cy="3354388"/>
          </a:xfrm>
        </p:spPr>
      </p:sp>
      <p:sp>
        <p:nvSpPr>
          <p:cNvPr id="3" name="Notes Placeholder 2"/>
          <p:cNvSpPr>
            <a:spLocks noGrp="1"/>
          </p:cNvSpPr>
          <p:nvPr>
            <p:ph type="body" idx="1"/>
          </p:nvPr>
        </p:nvSpPr>
        <p:spPr/>
        <p:txBody>
          <a:bodyPr/>
          <a:lstStyle/>
          <a:p>
            <a:r>
              <a:rPr lang="en-AU" dirty="0"/>
              <a:t>These are ten simple</a:t>
            </a:r>
            <a:r>
              <a:rPr lang="en-AU" baseline="0" dirty="0"/>
              <a:t> tips to help people LiveLighter and should be followed every day. </a:t>
            </a:r>
          </a:p>
          <a:p>
            <a:endParaRPr lang="en-AU" baseline="0" dirty="0"/>
          </a:p>
          <a:p>
            <a:r>
              <a:rPr lang="en-AU" baseline="0" dirty="0"/>
              <a:t>Each tip will be briefly discussed in the slides to come. </a:t>
            </a:r>
            <a:endParaRPr lang="en-AU" dirty="0"/>
          </a:p>
        </p:txBody>
      </p:sp>
      <p:sp>
        <p:nvSpPr>
          <p:cNvPr id="4" name="Slide Number Placeholder 3"/>
          <p:cNvSpPr>
            <a:spLocks noGrp="1"/>
          </p:cNvSpPr>
          <p:nvPr>
            <p:ph type="sldNum" sz="quarter" idx="10"/>
          </p:nvPr>
        </p:nvSpPr>
        <p:spPr/>
        <p:txBody>
          <a:bodyPr/>
          <a:lstStyle/>
          <a:p>
            <a:fld id="{07145F29-1E85-40FA-8B03-67EE42C5C1E3}" type="slidenum">
              <a:rPr lang="en-AU" smtClean="0"/>
              <a:t>8</a:t>
            </a:fld>
            <a:endParaRPr lang="en-AU"/>
          </a:p>
        </p:txBody>
      </p:sp>
    </p:spTree>
    <p:extLst>
      <p:ext uri="{BB962C8B-B14F-4D97-AF65-F5344CB8AC3E}">
        <p14:creationId xmlns:p14="http://schemas.microsoft.com/office/powerpoint/2010/main" val="649408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AU" sz="1200" b="0" i="0" kern="1200" baseline="0" dirty="0">
                <a:solidFill>
                  <a:schemeClr val="tx1"/>
                </a:solidFill>
                <a:effectLst/>
                <a:latin typeface="+mn-lt"/>
                <a:ea typeface="+mn-ea"/>
                <a:cs typeface="+mn-cs"/>
              </a:rPr>
              <a:t>Portion control is essential. Our serves seem to be getting bigger and bigger, and many people consume more energy than their bodies need. </a:t>
            </a:r>
          </a:p>
          <a:p>
            <a:pPr marL="0" lvl="0" indent="0">
              <a:buFont typeface="Arial" panose="020B0604020202020204" pitchFamily="34" charset="0"/>
              <a:buNone/>
            </a:pPr>
            <a:endParaRPr lang="en-AU" sz="1200" b="0"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7145F29-1E85-40FA-8B03-67EE42C5C1E3}" type="slidenum">
              <a:rPr lang="en-AU" smtClean="0"/>
              <a:t>9</a:t>
            </a:fld>
            <a:endParaRPr lang="en-AU"/>
          </a:p>
        </p:txBody>
      </p:sp>
    </p:spTree>
    <p:extLst>
      <p:ext uri="{BB962C8B-B14F-4D97-AF65-F5344CB8AC3E}">
        <p14:creationId xmlns:p14="http://schemas.microsoft.com/office/powerpoint/2010/main" val="2239193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548680"/>
            <a:ext cx="9144000" cy="1944216"/>
          </a:xfrm>
          <a:solidFill>
            <a:srgbClr val="0091B4"/>
          </a:solidFill>
        </p:spPr>
        <p:txBody>
          <a:bodyPr/>
          <a:lstStyle>
            <a:lvl1pPr algn="ctr">
              <a:defRPr>
                <a:solidFill>
                  <a:schemeClr val="bg1"/>
                </a:solidFill>
              </a:defRPr>
            </a:lvl1pPr>
          </a:lstStyle>
          <a:p>
            <a:r>
              <a:rPr lang="en-US"/>
              <a:t>Click to edit Master title style</a:t>
            </a:r>
            <a:endParaRPr lang="en-AU" dirty="0"/>
          </a:p>
        </p:txBody>
      </p:sp>
      <p:sp>
        <p:nvSpPr>
          <p:cNvPr id="3" name="Subtitle 2"/>
          <p:cNvSpPr>
            <a:spLocks noGrp="1"/>
          </p:cNvSpPr>
          <p:nvPr>
            <p:ph type="subTitle" idx="1"/>
          </p:nvPr>
        </p:nvSpPr>
        <p:spPr>
          <a:xfrm>
            <a:off x="1371600" y="2636912"/>
            <a:ext cx="6400800" cy="1872208"/>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dirty="0"/>
          </a:p>
        </p:txBody>
      </p:sp>
      <p:sp>
        <p:nvSpPr>
          <p:cNvPr id="4" name="Date Placeholder 3"/>
          <p:cNvSpPr>
            <a:spLocks noGrp="1"/>
          </p:cNvSpPr>
          <p:nvPr>
            <p:ph type="dt" sz="half" idx="10"/>
          </p:nvPr>
        </p:nvSpPr>
        <p:spPr/>
        <p:txBody>
          <a:bodyPr/>
          <a:lstStyle/>
          <a:p>
            <a:fld id="{B1C1A491-1F27-4AD8-ABAE-D464D9C0149A}" type="datetimeFigureOut">
              <a:rPr lang="en-AU" smtClean="0"/>
              <a:t>21/02/2019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pic>
        <p:nvPicPr>
          <p:cNvPr id="7" name="Picture 9" descr="HEA 25198 Live Lighter Powerpoint_COV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4611157"/>
            <a:ext cx="9144000" cy="223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9488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1C1A491-1F27-4AD8-ABAE-D464D9C0149A}" type="datetimeFigureOut">
              <a:rPr lang="en-AU" smtClean="0"/>
              <a:t>21/02/2019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2088550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1C1A491-1F27-4AD8-ABAE-D464D9C0149A}" type="datetimeFigureOut">
              <a:rPr lang="en-AU" smtClean="0"/>
              <a:t>21/02/2019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333502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1C1A491-1F27-4AD8-ABAE-D464D9C0149A}" type="datetimeFigureOut">
              <a:rPr lang="en-AU" smtClean="0"/>
              <a:t>21/02/2019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3142604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1C1A491-1F27-4AD8-ABAE-D464D9C0149A}" type="datetimeFigureOut">
              <a:rPr lang="en-AU" smtClean="0"/>
              <a:t>21/02/2019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sp>
        <p:nvSpPr>
          <p:cNvPr id="7" name="Title 1"/>
          <p:cNvSpPr txBox="1">
            <a:spLocks/>
          </p:cNvSpPr>
          <p:nvPr userDrawn="1"/>
        </p:nvSpPr>
        <p:spPr>
          <a:xfrm>
            <a:off x="0" y="548680"/>
            <a:ext cx="9144000" cy="1944216"/>
          </a:xfrm>
          <a:prstGeom prst="rect">
            <a:avLst/>
          </a:prstGeom>
          <a:solidFill>
            <a:srgbClr val="0091B4"/>
          </a:solidFill>
        </p:spPr>
        <p:txBody>
          <a:bodyPr vert="horz" lIns="91440" tIns="45720" rIns="91440" bIns="45720" rtlCol="0" anchor="ctr">
            <a:normAutofit/>
          </a:bodyPr>
          <a:lstStyle>
            <a:lvl1pPr algn="ctr" defTabSz="914400" rtl="0" eaLnBrk="1" latinLnBrk="0" hangingPunct="1">
              <a:spcBef>
                <a:spcPct val="0"/>
              </a:spcBef>
              <a:buNone/>
              <a:defRPr sz="4400" b="1" kern="1200">
                <a:solidFill>
                  <a:schemeClr val="bg1"/>
                </a:solidFill>
                <a:latin typeface="Arial" pitchFamily="34" charset="0"/>
                <a:ea typeface="+mj-ea"/>
                <a:cs typeface="Arial" pitchFamily="34" charset="0"/>
              </a:defRPr>
            </a:lvl1pPr>
          </a:lstStyle>
          <a:p>
            <a:r>
              <a:rPr lang="en-US"/>
              <a:t>Click to edit Master title style</a:t>
            </a:r>
            <a:endParaRPr lang="en-AU" dirty="0"/>
          </a:p>
        </p:txBody>
      </p:sp>
      <p:sp>
        <p:nvSpPr>
          <p:cNvPr id="8" name="Subtitle 2"/>
          <p:cNvSpPr>
            <a:spLocks noGrp="1"/>
          </p:cNvSpPr>
          <p:nvPr>
            <p:ph type="subTitle" idx="13"/>
          </p:nvPr>
        </p:nvSpPr>
        <p:spPr>
          <a:xfrm>
            <a:off x="1371600" y="2636912"/>
            <a:ext cx="6400800" cy="1872208"/>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dirty="0"/>
          </a:p>
        </p:txBody>
      </p:sp>
    </p:spTree>
    <p:extLst>
      <p:ext uri="{BB962C8B-B14F-4D97-AF65-F5344CB8AC3E}">
        <p14:creationId xmlns:p14="http://schemas.microsoft.com/office/powerpoint/2010/main" val="1932864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B1C1A491-1F27-4AD8-ABAE-D464D9C0149A}" type="datetimeFigureOut">
              <a:rPr lang="en-AU" smtClean="0"/>
              <a:t>21/02/2019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2257583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B1C1A491-1F27-4AD8-ABAE-D464D9C0149A}" type="datetimeFigureOut">
              <a:rPr lang="en-AU" smtClean="0"/>
              <a:t>21/02/2019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1971615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B1C1A491-1F27-4AD8-ABAE-D464D9C0149A}" type="datetimeFigureOut">
              <a:rPr lang="en-AU" smtClean="0"/>
              <a:t>21/02/2019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4277166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C1A491-1F27-4AD8-ABAE-D464D9C0149A}" type="datetimeFigureOut">
              <a:rPr lang="en-AU" smtClean="0"/>
              <a:t>21/02/2019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2807225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1C1A491-1F27-4AD8-ABAE-D464D9C0149A}" type="datetimeFigureOut">
              <a:rPr lang="en-AU" smtClean="0"/>
              <a:t>21/02/2019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3092494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1C1A491-1F27-4AD8-ABAE-D464D9C0149A}" type="datetimeFigureOut">
              <a:rPr lang="en-AU" smtClean="0"/>
              <a:t>21/02/2019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1376266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AU" dirty="0"/>
          </a:p>
        </p:txBody>
      </p:sp>
      <p:sp>
        <p:nvSpPr>
          <p:cNvPr id="3" name="Text Placeholder 2"/>
          <p:cNvSpPr>
            <a:spLocks noGrp="1"/>
          </p:cNvSpPr>
          <p:nvPr>
            <p:ph type="body" idx="1"/>
          </p:nvPr>
        </p:nvSpPr>
        <p:spPr>
          <a:xfrm>
            <a:off x="457200" y="1600201"/>
            <a:ext cx="8229600" cy="433228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C1A491-1F27-4AD8-ABAE-D464D9C0149A}" type="datetimeFigureOut">
              <a:rPr lang="en-AU" smtClean="0"/>
              <a:t>21/02/2019</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82FFEB-0E98-4B82-8BE6-1739197D37AD}" type="slidenum">
              <a:rPr lang="en-AU" smtClean="0"/>
              <a:t>‹#›</a:t>
            </a:fld>
            <a:endParaRPr lang="en-AU"/>
          </a:p>
        </p:txBody>
      </p:sp>
      <p:pic>
        <p:nvPicPr>
          <p:cNvPr id="7" name="Picture 6" descr="HEA 25198 Live Lighter Powerpoint_PAGE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588" y="5932488"/>
            <a:ext cx="9140825"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22131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4400" b="1" kern="1200">
          <a:solidFill>
            <a:srgbClr val="0091B4"/>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rgbClr val="0091B4"/>
        </a:buClr>
        <a:buSzPct val="50000"/>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Clr>
          <a:srgbClr val="0091B4"/>
        </a:buClr>
        <a:buSzPct val="50000"/>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41.jpeg"/></Relationships>
</file>

<file path=ppt/slides/_rels/slide26.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8.jpg"/></Relationships>
</file>

<file path=ppt/slides/_rels/slide2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hyperlink" Target="http://www.livelighter.com.au/"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mailto:info@livelighter.com.au"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Top Tips to LiveLighter</a:t>
            </a:r>
          </a:p>
        </p:txBody>
      </p:sp>
      <p:sp>
        <p:nvSpPr>
          <p:cNvPr id="3" name="Subtitle 2"/>
          <p:cNvSpPr>
            <a:spLocks noGrp="1"/>
          </p:cNvSpPr>
          <p:nvPr>
            <p:ph type="subTitle" idx="1"/>
          </p:nvPr>
        </p:nvSpPr>
        <p:spPr>
          <a:xfrm>
            <a:off x="0" y="2636912"/>
            <a:ext cx="9144000" cy="1872208"/>
          </a:xfrm>
        </p:spPr>
        <p:txBody>
          <a:bodyPr>
            <a:normAutofit/>
          </a:bodyPr>
          <a:lstStyle/>
          <a:p>
            <a:r>
              <a:rPr lang="en-AU" sz="2400" dirty="0"/>
              <a:t>[Insert Name and Organisation here]</a:t>
            </a:r>
          </a:p>
          <a:p>
            <a:endParaRPr lang="en-AU" dirty="0"/>
          </a:p>
          <a:p>
            <a:r>
              <a:rPr lang="en-AU" sz="2000" dirty="0"/>
              <a:t>On behalf of the </a:t>
            </a:r>
            <a:r>
              <a:rPr lang="en-AU" sz="2000" i="1" dirty="0"/>
              <a:t>LiveLighter</a:t>
            </a:r>
            <a:r>
              <a:rPr lang="en-AU" sz="2000" dirty="0"/>
              <a:t> team: Heart Foundation and Cancer Council WA</a:t>
            </a:r>
          </a:p>
        </p:txBody>
      </p:sp>
    </p:spTree>
    <p:extLst>
      <p:ext uri="{BB962C8B-B14F-4D97-AF65-F5344CB8AC3E}">
        <p14:creationId xmlns:p14="http://schemas.microsoft.com/office/powerpoint/2010/main" val="11754595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Watch your portion size</a:t>
            </a:r>
          </a:p>
        </p:txBody>
      </p:sp>
      <p:sp>
        <p:nvSpPr>
          <p:cNvPr id="3" name="Content Placeholder 2"/>
          <p:cNvSpPr>
            <a:spLocks noGrp="1"/>
          </p:cNvSpPr>
          <p:nvPr>
            <p:ph idx="1"/>
          </p:nvPr>
        </p:nvSpPr>
        <p:spPr>
          <a:xfrm>
            <a:off x="454185" y="1556792"/>
            <a:ext cx="8229600" cy="4565104"/>
          </a:xfrm>
        </p:spPr>
        <p:txBody>
          <a:bodyPr>
            <a:normAutofit lnSpcReduction="10000"/>
          </a:bodyPr>
          <a:lstStyle/>
          <a:p>
            <a:pPr>
              <a:lnSpc>
                <a:spcPct val="150000"/>
              </a:lnSpc>
            </a:pPr>
            <a:r>
              <a:rPr lang="en-AU" sz="3000" dirty="0"/>
              <a:t>How to control portions?</a:t>
            </a:r>
          </a:p>
          <a:p>
            <a:pPr lvl="1">
              <a:lnSpc>
                <a:spcPct val="150000"/>
              </a:lnSpc>
            </a:pPr>
            <a:r>
              <a:rPr lang="en-AU" sz="3000" dirty="0"/>
              <a:t>Use a smaller plate </a:t>
            </a:r>
          </a:p>
          <a:p>
            <a:pPr lvl="1">
              <a:lnSpc>
                <a:spcPct val="150000"/>
              </a:lnSpc>
            </a:pPr>
            <a:r>
              <a:rPr lang="en-AU" sz="3000" dirty="0"/>
              <a:t>Avoid going back for seconds</a:t>
            </a:r>
          </a:p>
          <a:p>
            <a:pPr lvl="1">
              <a:lnSpc>
                <a:spcPct val="150000"/>
              </a:lnSpc>
            </a:pPr>
            <a:r>
              <a:rPr lang="en-AU" sz="3000" dirty="0"/>
              <a:t>Fill half your plate with veg </a:t>
            </a:r>
          </a:p>
          <a:p>
            <a:pPr lvl="1">
              <a:lnSpc>
                <a:spcPct val="150000"/>
              </a:lnSpc>
            </a:pPr>
            <a:r>
              <a:rPr lang="en-AU" sz="3000" dirty="0"/>
              <a:t>Have a glass of water with your meal</a:t>
            </a:r>
          </a:p>
          <a:p>
            <a:pPr lvl="1">
              <a:lnSpc>
                <a:spcPct val="150000"/>
              </a:lnSpc>
            </a:pPr>
            <a:r>
              <a:rPr lang="en-AU" sz="3000" dirty="0"/>
              <a:t>Eat at the table, not in front of the TV!</a:t>
            </a:r>
          </a:p>
          <a:p>
            <a:pPr lvl="1">
              <a:lnSpc>
                <a:spcPct val="150000"/>
              </a:lnSpc>
            </a:pPr>
            <a:endParaRPr lang="en-AU" dirty="0"/>
          </a:p>
          <a:p>
            <a:endParaRPr lang="en-AU" dirty="0"/>
          </a:p>
        </p:txBody>
      </p:sp>
      <p:pic>
        <p:nvPicPr>
          <p:cNvPr id="4" name="Picture 3"/>
          <p:cNvPicPr>
            <a:picLocks noChangeAspect="1"/>
          </p:cNvPicPr>
          <p:nvPr/>
        </p:nvPicPr>
        <p:blipFill>
          <a:blip r:embed="rId3"/>
          <a:stretch>
            <a:fillRect/>
          </a:stretch>
        </p:blipFill>
        <p:spPr>
          <a:xfrm>
            <a:off x="6588224" y="1916832"/>
            <a:ext cx="2265382" cy="2377253"/>
          </a:xfrm>
          <a:prstGeom prst="rect">
            <a:avLst/>
          </a:prstGeom>
        </p:spPr>
      </p:pic>
    </p:spTree>
    <p:extLst>
      <p:ext uri="{BB962C8B-B14F-4D97-AF65-F5344CB8AC3E}">
        <p14:creationId xmlns:p14="http://schemas.microsoft.com/office/powerpoint/2010/main" val="17595828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t>Avoid sugary drinks</a:t>
            </a:r>
          </a:p>
        </p:txBody>
      </p:sp>
      <p:sp>
        <p:nvSpPr>
          <p:cNvPr id="3" name="Content Placeholder 2"/>
          <p:cNvSpPr>
            <a:spLocks noGrp="1"/>
          </p:cNvSpPr>
          <p:nvPr>
            <p:ph sz="half" idx="1"/>
          </p:nvPr>
        </p:nvSpPr>
        <p:spPr>
          <a:xfrm>
            <a:off x="457200" y="1268760"/>
            <a:ext cx="8456006" cy="5184576"/>
          </a:xfrm>
        </p:spPr>
        <p:txBody>
          <a:bodyPr>
            <a:normAutofit/>
          </a:bodyPr>
          <a:lstStyle/>
          <a:p>
            <a:pPr>
              <a:lnSpc>
                <a:spcPct val="150000"/>
              </a:lnSpc>
            </a:pPr>
            <a:r>
              <a:rPr lang="en-AU" dirty="0"/>
              <a:t>Sugary drinks include soft drinks, fruit drinks, flavoured waters, energy drinks and sports drinks</a:t>
            </a:r>
          </a:p>
          <a:p>
            <a:pPr>
              <a:lnSpc>
                <a:spcPct val="150000"/>
              </a:lnSpc>
            </a:pPr>
            <a:r>
              <a:rPr lang="en-AU" dirty="0"/>
              <a:t>These drinks are high in sugar and energy (kilojoules) and lack nutritional value</a:t>
            </a:r>
          </a:p>
          <a:p>
            <a:pPr>
              <a:lnSpc>
                <a:spcPct val="150000"/>
              </a:lnSpc>
            </a:pPr>
            <a:r>
              <a:rPr lang="en-AU" dirty="0"/>
              <a:t>Best drink choices:</a:t>
            </a:r>
          </a:p>
          <a:p>
            <a:pPr lvl="1">
              <a:lnSpc>
                <a:spcPct val="150000"/>
              </a:lnSpc>
            </a:pPr>
            <a:r>
              <a:rPr lang="en-AU" dirty="0"/>
              <a:t>Water</a:t>
            </a:r>
          </a:p>
          <a:p>
            <a:pPr lvl="1">
              <a:lnSpc>
                <a:spcPct val="150000"/>
              </a:lnSpc>
            </a:pPr>
            <a:r>
              <a:rPr lang="en-AU" dirty="0"/>
              <a:t>Plain reduced-fat milk </a:t>
            </a:r>
          </a:p>
          <a:p>
            <a:endParaRPr lang="en-AU"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249010" y="3789040"/>
            <a:ext cx="2427462" cy="1902066"/>
          </a:xfrm>
        </p:spPr>
      </p:pic>
    </p:spTree>
    <p:extLst>
      <p:ext uri="{BB962C8B-B14F-4D97-AF65-F5344CB8AC3E}">
        <p14:creationId xmlns:p14="http://schemas.microsoft.com/office/powerpoint/2010/main" val="2995830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Avoid sugary drinks</a:t>
            </a:r>
          </a:p>
        </p:txBody>
      </p:sp>
      <p:sp>
        <p:nvSpPr>
          <p:cNvPr id="3" name="Content Placeholder 2"/>
          <p:cNvSpPr>
            <a:spLocks noGrp="1"/>
          </p:cNvSpPr>
          <p:nvPr>
            <p:ph idx="1"/>
          </p:nvPr>
        </p:nvSpPr>
        <p:spPr>
          <a:xfrm>
            <a:off x="2051720" y="1417638"/>
            <a:ext cx="6840760" cy="4349080"/>
          </a:xfrm>
        </p:spPr>
        <p:txBody>
          <a:bodyPr>
            <a:noAutofit/>
          </a:bodyPr>
          <a:lstStyle/>
          <a:p>
            <a:r>
              <a:rPr lang="en-AU" sz="2800" dirty="0"/>
              <a:t>How to avoid sugary drinks?</a:t>
            </a:r>
          </a:p>
          <a:p>
            <a:pPr lvl="1"/>
            <a:r>
              <a:rPr lang="en-AU" dirty="0"/>
              <a:t>Drink plain tap water (or fancy it up with some fruit and herbs)  </a:t>
            </a:r>
          </a:p>
          <a:p>
            <a:pPr lvl="1"/>
            <a:r>
              <a:rPr lang="en-AU" dirty="0"/>
              <a:t>Don’t buy sugary drinks </a:t>
            </a:r>
          </a:p>
          <a:p>
            <a:pPr lvl="1"/>
            <a:r>
              <a:rPr lang="en-AU" dirty="0"/>
              <a:t>Reduce the sugar you add to hot drinks (or even better don’t add any at all!)</a:t>
            </a:r>
          </a:p>
          <a:p>
            <a:pPr lvl="1"/>
            <a:r>
              <a:rPr lang="en-AU" dirty="0"/>
              <a:t>Carry a water bottle around with you</a:t>
            </a:r>
          </a:p>
          <a:p>
            <a:pPr lvl="1"/>
            <a:r>
              <a:rPr lang="en-AU" dirty="0"/>
              <a:t>Choose plain reduced-fat milk</a:t>
            </a:r>
          </a:p>
        </p:txBody>
      </p:sp>
      <p:pic>
        <p:nvPicPr>
          <p:cNvPr id="5" name="Picture 4"/>
          <p:cNvPicPr>
            <a:picLocks noChangeAspect="1"/>
          </p:cNvPicPr>
          <p:nvPr/>
        </p:nvPicPr>
        <p:blipFill>
          <a:blip r:embed="rId3"/>
          <a:stretch>
            <a:fillRect/>
          </a:stretch>
        </p:blipFill>
        <p:spPr>
          <a:xfrm>
            <a:off x="439215" y="2492896"/>
            <a:ext cx="1546607" cy="1872208"/>
          </a:xfrm>
          <a:prstGeom prst="rect">
            <a:avLst/>
          </a:prstGeom>
        </p:spPr>
      </p:pic>
    </p:spTree>
    <p:extLst>
      <p:ext uri="{BB962C8B-B14F-4D97-AF65-F5344CB8AC3E}">
        <p14:creationId xmlns:p14="http://schemas.microsoft.com/office/powerpoint/2010/main" val="519922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355976" y="4797152"/>
            <a:ext cx="1925527" cy="1247703"/>
          </a:xfrm>
        </p:spPr>
      </p:pic>
      <p:sp>
        <p:nvSpPr>
          <p:cNvPr id="2" name="Title 1"/>
          <p:cNvSpPr>
            <a:spLocks noGrp="1"/>
          </p:cNvSpPr>
          <p:nvPr>
            <p:ph type="title"/>
          </p:nvPr>
        </p:nvSpPr>
        <p:spPr/>
        <p:txBody>
          <a:bodyPr/>
          <a:lstStyle/>
          <a:p>
            <a:pPr algn="ctr"/>
            <a:r>
              <a:rPr lang="en-AU" dirty="0"/>
              <a:t>Cut back on sugar</a:t>
            </a:r>
          </a:p>
        </p:txBody>
      </p:sp>
      <p:sp>
        <p:nvSpPr>
          <p:cNvPr id="3" name="Content Placeholder 2"/>
          <p:cNvSpPr>
            <a:spLocks noGrp="1"/>
          </p:cNvSpPr>
          <p:nvPr>
            <p:ph sz="half" idx="1"/>
          </p:nvPr>
        </p:nvSpPr>
        <p:spPr>
          <a:xfrm>
            <a:off x="611560" y="1268760"/>
            <a:ext cx="7848872" cy="5400600"/>
          </a:xfrm>
        </p:spPr>
        <p:txBody>
          <a:bodyPr>
            <a:noAutofit/>
          </a:bodyPr>
          <a:lstStyle/>
          <a:p>
            <a:pPr>
              <a:lnSpc>
                <a:spcPct val="150000"/>
              </a:lnSpc>
              <a:spcBef>
                <a:spcPts val="0"/>
              </a:spcBef>
            </a:pPr>
            <a:r>
              <a:rPr lang="en-AU" sz="2700" dirty="0"/>
              <a:t>Sugar is a type of carbohydrate</a:t>
            </a:r>
          </a:p>
          <a:p>
            <a:pPr>
              <a:lnSpc>
                <a:spcPct val="150000"/>
              </a:lnSpc>
              <a:spcBef>
                <a:spcPts val="0"/>
              </a:spcBef>
            </a:pPr>
            <a:r>
              <a:rPr lang="en-AU" sz="2700" dirty="0"/>
              <a:t>Sugars are found naturally in fruits and milk products</a:t>
            </a:r>
          </a:p>
          <a:p>
            <a:pPr>
              <a:lnSpc>
                <a:spcPct val="150000"/>
              </a:lnSpc>
              <a:spcBef>
                <a:spcPts val="0"/>
              </a:spcBef>
            </a:pPr>
            <a:r>
              <a:rPr lang="en-AU" sz="2700" dirty="0"/>
              <a:t>Sugars can also be </a:t>
            </a:r>
            <a:r>
              <a:rPr lang="en-AU" sz="2700" b="1" u="sng" dirty="0"/>
              <a:t>added</a:t>
            </a:r>
            <a:r>
              <a:rPr lang="en-AU" sz="2700" dirty="0"/>
              <a:t> to food and drinks</a:t>
            </a:r>
          </a:p>
          <a:p>
            <a:pPr>
              <a:lnSpc>
                <a:spcPct val="150000"/>
              </a:lnSpc>
              <a:spcBef>
                <a:spcPts val="0"/>
              </a:spcBef>
            </a:pPr>
            <a:r>
              <a:rPr lang="en-AU" sz="2700" dirty="0"/>
              <a:t>High levels of </a:t>
            </a:r>
            <a:r>
              <a:rPr lang="en-AU" sz="2700" b="1" u="sng" dirty="0"/>
              <a:t>added sugars </a:t>
            </a:r>
            <a:r>
              <a:rPr lang="en-AU" sz="2700" dirty="0"/>
              <a:t>should be limited and can lead to:</a:t>
            </a:r>
          </a:p>
          <a:p>
            <a:pPr lvl="1">
              <a:lnSpc>
                <a:spcPct val="150000"/>
              </a:lnSpc>
              <a:spcBef>
                <a:spcPts val="0"/>
              </a:spcBef>
            </a:pPr>
            <a:r>
              <a:rPr lang="en-AU" sz="2700" dirty="0"/>
              <a:t>Weight gain </a:t>
            </a:r>
          </a:p>
          <a:p>
            <a:pPr lvl="1">
              <a:lnSpc>
                <a:spcPct val="150000"/>
              </a:lnSpc>
              <a:spcBef>
                <a:spcPts val="0"/>
              </a:spcBef>
            </a:pPr>
            <a:r>
              <a:rPr lang="en-AU" sz="2700" dirty="0"/>
              <a:t>Tooth decay</a:t>
            </a:r>
          </a:p>
        </p:txBody>
      </p:sp>
    </p:spTree>
    <p:extLst>
      <p:ext uri="{BB962C8B-B14F-4D97-AF65-F5344CB8AC3E}">
        <p14:creationId xmlns:p14="http://schemas.microsoft.com/office/powerpoint/2010/main" val="15700950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Cut back on sugar</a:t>
            </a:r>
          </a:p>
        </p:txBody>
      </p:sp>
      <p:sp>
        <p:nvSpPr>
          <p:cNvPr id="3" name="Content Placeholder 2"/>
          <p:cNvSpPr>
            <a:spLocks noGrp="1"/>
          </p:cNvSpPr>
          <p:nvPr>
            <p:ph idx="1"/>
          </p:nvPr>
        </p:nvSpPr>
        <p:spPr>
          <a:xfrm>
            <a:off x="457200" y="1461216"/>
            <a:ext cx="7931224" cy="4032448"/>
          </a:xfrm>
        </p:spPr>
        <p:txBody>
          <a:bodyPr>
            <a:normAutofit fontScale="92500" lnSpcReduction="10000"/>
          </a:bodyPr>
          <a:lstStyle/>
          <a:p>
            <a:pPr>
              <a:lnSpc>
                <a:spcPct val="150000"/>
              </a:lnSpc>
            </a:pPr>
            <a:r>
              <a:rPr lang="en-AU" sz="3000" dirty="0"/>
              <a:t>How to cut back on sugar?</a:t>
            </a:r>
          </a:p>
          <a:p>
            <a:pPr lvl="1">
              <a:lnSpc>
                <a:spcPct val="150000"/>
              </a:lnSpc>
            </a:pPr>
            <a:r>
              <a:rPr lang="en-AU" sz="3000" dirty="0"/>
              <a:t>Avoid adding sugar to your food and drinks</a:t>
            </a:r>
          </a:p>
          <a:p>
            <a:pPr lvl="1">
              <a:lnSpc>
                <a:spcPct val="150000"/>
              </a:lnSpc>
            </a:pPr>
            <a:r>
              <a:rPr lang="en-AU" sz="3000" dirty="0"/>
              <a:t>Limit sugary drinks and junk foods such as lollies, chocolate and biscuits</a:t>
            </a:r>
          </a:p>
          <a:p>
            <a:pPr lvl="1">
              <a:lnSpc>
                <a:spcPct val="150000"/>
              </a:lnSpc>
            </a:pPr>
            <a:r>
              <a:rPr lang="en-AU" sz="3000" dirty="0"/>
              <a:t>Choose foods with no added sugar or with less than 5g sugar per 100g</a:t>
            </a:r>
          </a:p>
          <a:p>
            <a:pPr lvl="1"/>
            <a:endParaRPr lang="en-AU" dirty="0"/>
          </a:p>
        </p:txBody>
      </p:sp>
      <p:pic>
        <p:nvPicPr>
          <p:cNvPr id="4" name="Picture 3"/>
          <p:cNvPicPr>
            <a:picLocks noChangeAspect="1"/>
          </p:cNvPicPr>
          <p:nvPr/>
        </p:nvPicPr>
        <p:blipFill>
          <a:blip r:embed="rId3"/>
          <a:stretch>
            <a:fillRect/>
          </a:stretch>
        </p:blipFill>
        <p:spPr>
          <a:xfrm>
            <a:off x="7308304" y="80157"/>
            <a:ext cx="1468963" cy="1944216"/>
          </a:xfrm>
          <a:prstGeom prst="rect">
            <a:avLst/>
          </a:prstGeom>
        </p:spPr>
      </p:pic>
    </p:spTree>
    <p:extLst>
      <p:ext uri="{BB962C8B-B14F-4D97-AF65-F5344CB8AC3E}">
        <p14:creationId xmlns:p14="http://schemas.microsoft.com/office/powerpoint/2010/main" val="14200648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Sit less</a:t>
            </a:r>
          </a:p>
        </p:txBody>
      </p:sp>
      <p:pic>
        <p:nvPicPr>
          <p:cNvPr id="5"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63779" y="2276872"/>
            <a:ext cx="2225230" cy="2692896"/>
          </a:xfrm>
        </p:spPr>
      </p:pic>
      <p:sp>
        <p:nvSpPr>
          <p:cNvPr id="4" name="Content Placeholder 3"/>
          <p:cNvSpPr>
            <a:spLocks noGrp="1"/>
          </p:cNvSpPr>
          <p:nvPr>
            <p:ph sz="half" idx="2"/>
          </p:nvPr>
        </p:nvSpPr>
        <p:spPr>
          <a:xfrm>
            <a:off x="2289009" y="1361318"/>
            <a:ext cx="6645425" cy="4292341"/>
          </a:xfrm>
        </p:spPr>
        <p:txBody>
          <a:bodyPr>
            <a:normAutofit fontScale="92500" lnSpcReduction="10000"/>
          </a:bodyPr>
          <a:lstStyle/>
          <a:p>
            <a:pPr>
              <a:lnSpc>
                <a:spcPct val="150000"/>
              </a:lnSpc>
            </a:pPr>
            <a:r>
              <a:rPr lang="en-AU" sz="3200" dirty="0"/>
              <a:t>Sedentary behaviour = time spent sitting or not moving very much</a:t>
            </a:r>
          </a:p>
          <a:p>
            <a:pPr lvl="1">
              <a:lnSpc>
                <a:spcPct val="150000"/>
              </a:lnSpc>
            </a:pPr>
            <a:r>
              <a:rPr lang="en-AU" sz="3200" dirty="0"/>
              <a:t>Different from a lack of physical activity</a:t>
            </a:r>
          </a:p>
          <a:p>
            <a:pPr>
              <a:lnSpc>
                <a:spcPct val="150000"/>
              </a:lnSpc>
            </a:pPr>
            <a:r>
              <a:rPr lang="en-AU" sz="3200" dirty="0"/>
              <a:t>High levels of sedentary time can lead to health problems</a:t>
            </a:r>
          </a:p>
        </p:txBody>
      </p:sp>
    </p:spTree>
    <p:extLst>
      <p:ext uri="{BB962C8B-B14F-4D97-AF65-F5344CB8AC3E}">
        <p14:creationId xmlns:p14="http://schemas.microsoft.com/office/powerpoint/2010/main" val="6128069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Sit less</a:t>
            </a:r>
          </a:p>
        </p:txBody>
      </p:sp>
      <p:sp>
        <p:nvSpPr>
          <p:cNvPr id="3" name="Content Placeholder 2"/>
          <p:cNvSpPr>
            <a:spLocks noGrp="1"/>
          </p:cNvSpPr>
          <p:nvPr>
            <p:ph idx="1"/>
          </p:nvPr>
        </p:nvSpPr>
        <p:spPr>
          <a:xfrm>
            <a:off x="457200" y="1422354"/>
            <a:ext cx="8229600" cy="4332288"/>
          </a:xfrm>
        </p:spPr>
        <p:txBody>
          <a:bodyPr>
            <a:normAutofit fontScale="92500"/>
          </a:bodyPr>
          <a:lstStyle/>
          <a:p>
            <a:r>
              <a:rPr lang="en-AU" dirty="0"/>
              <a:t>How to sit less?</a:t>
            </a:r>
          </a:p>
          <a:p>
            <a:pPr lvl="1"/>
            <a:r>
              <a:rPr lang="en-AU" sz="3200" dirty="0"/>
              <a:t>Break up sitting time e.g. stand up while on the phone, go for a walk during lunch breaks</a:t>
            </a:r>
          </a:p>
          <a:p>
            <a:pPr lvl="1"/>
            <a:r>
              <a:rPr lang="en-AU" sz="3200" dirty="0"/>
              <a:t>Stand up during ad breaks</a:t>
            </a:r>
          </a:p>
          <a:p>
            <a:pPr lvl="1"/>
            <a:r>
              <a:rPr lang="en-AU" sz="3200" dirty="0"/>
              <a:t>Take regular breaks from your computer</a:t>
            </a:r>
          </a:p>
          <a:p>
            <a:pPr lvl="1"/>
            <a:r>
              <a:rPr lang="en-AU" sz="3200" dirty="0"/>
              <a:t>Include regular physical activity every day</a:t>
            </a:r>
          </a:p>
          <a:p>
            <a:pPr lvl="1"/>
            <a:r>
              <a:rPr lang="en-AU" sz="3200" dirty="0"/>
              <a:t>Walk short distances rather than driving</a:t>
            </a:r>
          </a:p>
          <a:p>
            <a:pPr lvl="1"/>
            <a:endParaRPr lang="en-AU" dirty="0"/>
          </a:p>
        </p:txBody>
      </p:sp>
      <p:pic>
        <p:nvPicPr>
          <p:cNvPr id="4" name="Picture 3"/>
          <p:cNvPicPr>
            <a:picLocks noChangeAspect="1"/>
          </p:cNvPicPr>
          <p:nvPr/>
        </p:nvPicPr>
        <p:blipFill>
          <a:blip r:embed="rId3"/>
          <a:stretch>
            <a:fillRect/>
          </a:stretch>
        </p:blipFill>
        <p:spPr>
          <a:xfrm>
            <a:off x="7533109" y="274638"/>
            <a:ext cx="1021365" cy="1642194"/>
          </a:xfrm>
          <a:prstGeom prst="rect">
            <a:avLst/>
          </a:prstGeom>
        </p:spPr>
      </p:pic>
    </p:spTree>
    <p:extLst>
      <p:ext uri="{BB962C8B-B14F-4D97-AF65-F5344CB8AC3E}">
        <p14:creationId xmlns:p14="http://schemas.microsoft.com/office/powerpoint/2010/main" val="22319967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Cut back on salt</a:t>
            </a:r>
          </a:p>
        </p:txBody>
      </p:sp>
      <p:sp>
        <p:nvSpPr>
          <p:cNvPr id="3" name="Content Placeholder 2"/>
          <p:cNvSpPr>
            <a:spLocks noGrp="1"/>
          </p:cNvSpPr>
          <p:nvPr>
            <p:ph sz="half" idx="1"/>
          </p:nvPr>
        </p:nvSpPr>
        <p:spPr>
          <a:xfrm>
            <a:off x="692718" y="1404937"/>
            <a:ext cx="6059016" cy="4608512"/>
          </a:xfrm>
        </p:spPr>
        <p:txBody>
          <a:bodyPr>
            <a:normAutofit/>
          </a:bodyPr>
          <a:lstStyle/>
          <a:p>
            <a:r>
              <a:rPr lang="en-AU" sz="3200" dirty="0"/>
              <a:t>Many Australians eat too much salt</a:t>
            </a:r>
          </a:p>
          <a:p>
            <a:r>
              <a:rPr lang="en-AU" sz="3200" dirty="0"/>
              <a:t>Too much salt can increase:</a:t>
            </a:r>
          </a:p>
          <a:p>
            <a:pPr lvl="1"/>
            <a:r>
              <a:rPr lang="en-AU" sz="3200" dirty="0"/>
              <a:t>Blood pressure</a:t>
            </a:r>
          </a:p>
          <a:p>
            <a:pPr lvl="1"/>
            <a:r>
              <a:rPr lang="en-AU" sz="3200" dirty="0"/>
              <a:t>Risk of heart disease</a:t>
            </a:r>
          </a:p>
          <a:p>
            <a:pPr lvl="1"/>
            <a:r>
              <a:rPr lang="en-AU" sz="3200" dirty="0"/>
              <a:t>Risk of stroke</a:t>
            </a:r>
          </a:p>
          <a:p>
            <a:pPr lvl="1"/>
            <a:r>
              <a:rPr lang="en-AU" sz="3200" dirty="0"/>
              <a:t>Risk of stomach cancer</a:t>
            </a:r>
          </a:p>
        </p:txBody>
      </p:sp>
      <p:pic>
        <p:nvPicPr>
          <p:cNvPr id="5" name="Content Placeholder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757575" y="2204864"/>
            <a:ext cx="1825883" cy="2736304"/>
          </a:xfrm>
        </p:spPr>
      </p:pic>
    </p:spTree>
    <p:extLst>
      <p:ext uri="{BB962C8B-B14F-4D97-AF65-F5344CB8AC3E}">
        <p14:creationId xmlns:p14="http://schemas.microsoft.com/office/powerpoint/2010/main" val="19697107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Cut back on salt</a:t>
            </a:r>
          </a:p>
        </p:txBody>
      </p:sp>
      <p:sp>
        <p:nvSpPr>
          <p:cNvPr id="3" name="Content Placeholder 2"/>
          <p:cNvSpPr>
            <a:spLocks noGrp="1"/>
          </p:cNvSpPr>
          <p:nvPr>
            <p:ph idx="1"/>
          </p:nvPr>
        </p:nvSpPr>
        <p:spPr>
          <a:xfrm>
            <a:off x="611560" y="1340768"/>
            <a:ext cx="8208912" cy="4900256"/>
          </a:xfrm>
        </p:spPr>
        <p:txBody>
          <a:bodyPr>
            <a:noAutofit/>
          </a:bodyPr>
          <a:lstStyle/>
          <a:p>
            <a:pPr>
              <a:lnSpc>
                <a:spcPct val="150000"/>
              </a:lnSpc>
            </a:pPr>
            <a:r>
              <a:rPr lang="en-AU" sz="2700" dirty="0"/>
              <a:t>How to cut back on salt?</a:t>
            </a:r>
          </a:p>
          <a:p>
            <a:pPr lvl="1">
              <a:lnSpc>
                <a:spcPct val="150000"/>
              </a:lnSpc>
            </a:pPr>
            <a:r>
              <a:rPr lang="en-AU" sz="2700" dirty="0"/>
              <a:t>Don’t add salt to cooking or at the table (gradually reduce the amount you add)</a:t>
            </a:r>
          </a:p>
          <a:p>
            <a:pPr lvl="1">
              <a:lnSpc>
                <a:spcPct val="150000"/>
              </a:lnSpc>
            </a:pPr>
            <a:r>
              <a:rPr lang="en-AU" sz="2700" dirty="0"/>
              <a:t>Choose fresh foods </a:t>
            </a:r>
          </a:p>
          <a:p>
            <a:pPr lvl="1">
              <a:lnSpc>
                <a:spcPct val="150000"/>
              </a:lnSpc>
            </a:pPr>
            <a:r>
              <a:rPr lang="en-AU" sz="2700" dirty="0"/>
              <a:t>Choose low, reduced or no-added-salt products</a:t>
            </a:r>
          </a:p>
          <a:p>
            <a:pPr lvl="1">
              <a:lnSpc>
                <a:spcPct val="150000"/>
              </a:lnSpc>
            </a:pPr>
            <a:r>
              <a:rPr lang="en-AU" sz="2700" dirty="0"/>
              <a:t>Flavour foods with herbs and spices rather than adding salt</a:t>
            </a:r>
          </a:p>
        </p:txBody>
      </p:sp>
      <p:pic>
        <p:nvPicPr>
          <p:cNvPr id="5" name="Picture 4"/>
          <p:cNvPicPr>
            <a:picLocks noChangeAspect="1"/>
          </p:cNvPicPr>
          <p:nvPr/>
        </p:nvPicPr>
        <p:blipFill>
          <a:blip r:embed="rId3"/>
          <a:stretch>
            <a:fillRect/>
          </a:stretch>
        </p:blipFill>
        <p:spPr>
          <a:xfrm>
            <a:off x="4067944" y="5445224"/>
            <a:ext cx="2118746" cy="1015653"/>
          </a:xfrm>
          <a:prstGeom prst="rect">
            <a:avLst/>
          </a:prstGeom>
        </p:spPr>
      </p:pic>
    </p:spTree>
    <p:extLst>
      <p:ext uri="{BB962C8B-B14F-4D97-AF65-F5344CB8AC3E}">
        <p14:creationId xmlns:p14="http://schemas.microsoft.com/office/powerpoint/2010/main" val="8684042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Cut back on alcohol</a:t>
            </a:r>
          </a:p>
        </p:txBody>
      </p:sp>
      <p:pic>
        <p:nvPicPr>
          <p:cNvPr id="5"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304965" y="2060848"/>
            <a:ext cx="2019068" cy="3028603"/>
          </a:xfrm>
        </p:spPr>
      </p:pic>
      <p:sp>
        <p:nvSpPr>
          <p:cNvPr id="4" name="Content Placeholder 3"/>
          <p:cNvSpPr>
            <a:spLocks noGrp="1"/>
          </p:cNvSpPr>
          <p:nvPr>
            <p:ph sz="half" idx="2"/>
          </p:nvPr>
        </p:nvSpPr>
        <p:spPr>
          <a:xfrm>
            <a:off x="2339752" y="1400614"/>
            <a:ext cx="6527576" cy="4692682"/>
          </a:xfrm>
        </p:spPr>
        <p:txBody>
          <a:bodyPr>
            <a:noAutofit/>
          </a:bodyPr>
          <a:lstStyle/>
          <a:p>
            <a:r>
              <a:rPr lang="en-AU" dirty="0"/>
              <a:t>Alcohol does not provide our bodies with any beneficial nutrients</a:t>
            </a:r>
          </a:p>
          <a:p>
            <a:r>
              <a:rPr lang="en-AU" dirty="0"/>
              <a:t>Alcohol can increase the amount of vitamins and minerals our bodies need</a:t>
            </a:r>
          </a:p>
          <a:p>
            <a:r>
              <a:rPr lang="en-AU" dirty="0"/>
              <a:t>Drinks such as beer, wine and spirits contain a large amount of energy (kJ) </a:t>
            </a:r>
          </a:p>
          <a:p>
            <a:r>
              <a:rPr lang="en-AU" dirty="0"/>
              <a:t>When mixed with sugary drinks, alcoholic beverages are also high in sugar</a:t>
            </a:r>
          </a:p>
          <a:p>
            <a:pPr>
              <a:lnSpc>
                <a:spcPct val="200000"/>
              </a:lnSpc>
            </a:pPr>
            <a:endParaRPr lang="en-AU" sz="1800" dirty="0"/>
          </a:p>
          <a:p>
            <a:pPr>
              <a:lnSpc>
                <a:spcPct val="200000"/>
              </a:lnSpc>
            </a:pPr>
            <a:endParaRPr lang="en-AU" sz="1800" dirty="0"/>
          </a:p>
        </p:txBody>
      </p:sp>
    </p:spTree>
    <p:extLst>
      <p:ext uri="{BB962C8B-B14F-4D97-AF65-F5344CB8AC3E}">
        <p14:creationId xmlns:p14="http://schemas.microsoft.com/office/powerpoint/2010/main" val="2071766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t>Overview </a:t>
            </a:r>
          </a:p>
        </p:txBody>
      </p:sp>
      <p:sp>
        <p:nvSpPr>
          <p:cNvPr id="3" name="Content Placeholder 2"/>
          <p:cNvSpPr>
            <a:spLocks noGrp="1"/>
          </p:cNvSpPr>
          <p:nvPr>
            <p:ph idx="1"/>
          </p:nvPr>
        </p:nvSpPr>
        <p:spPr/>
        <p:txBody>
          <a:bodyPr/>
          <a:lstStyle/>
          <a:p>
            <a:r>
              <a:rPr lang="en-AU" dirty="0"/>
              <a:t>Introduction to LiveLighter</a:t>
            </a:r>
          </a:p>
          <a:p>
            <a:r>
              <a:rPr lang="en-AU" dirty="0"/>
              <a:t>The low-down on toxic fat and who is at risk</a:t>
            </a:r>
          </a:p>
          <a:p>
            <a:r>
              <a:rPr lang="en-AU" dirty="0"/>
              <a:t>Top tips to LiveLighter</a:t>
            </a:r>
          </a:p>
          <a:p>
            <a:r>
              <a:rPr lang="en-AU" dirty="0"/>
              <a:t>Conclusion</a:t>
            </a:r>
          </a:p>
        </p:txBody>
      </p:sp>
    </p:spTree>
    <p:extLst>
      <p:ext uri="{BB962C8B-B14F-4D97-AF65-F5344CB8AC3E}">
        <p14:creationId xmlns:p14="http://schemas.microsoft.com/office/powerpoint/2010/main" val="761879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Cut back on alcohol</a:t>
            </a:r>
          </a:p>
        </p:txBody>
      </p:sp>
      <p:sp>
        <p:nvSpPr>
          <p:cNvPr id="3" name="Content Placeholder 2"/>
          <p:cNvSpPr>
            <a:spLocks noGrp="1"/>
          </p:cNvSpPr>
          <p:nvPr>
            <p:ph idx="1"/>
          </p:nvPr>
        </p:nvSpPr>
        <p:spPr>
          <a:xfrm>
            <a:off x="552850" y="1490946"/>
            <a:ext cx="6665912" cy="4674358"/>
          </a:xfrm>
        </p:spPr>
        <p:txBody>
          <a:bodyPr>
            <a:noAutofit/>
          </a:bodyPr>
          <a:lstStyle/>
          <a:p>
            <a:r>
              <a:rPr lang="en-AU" sz="3000" dirty="0"/>
              <a:t>How to cut back on alcohol?</a:t>
            </a:r>
          </a:p>
          <a:p>
            <a:pPr lvl="1"/>
            <a:r>
              <a:rPr lang="en-AU" sz="3000" dirty="0"/>
              <a:t>Limit alcohol to 2 standard drinks on any day</a:t>
            </a:r>
          </a:p>
          <a:p>
            <a:pPr lvl="1"/>
            <a:r>
              <a:rPr lang="en-AU" sz="3000" dirty="0"/>
              <a:t>Choose light beers and low-alcohol wines</a:t>
            </a:r>
          </a:p>
          <a:p>
            <a:pPr lvl="1"/>
            <a:r>
              <a:rPr lang="en-AU" sz="3000" dirty="0"/>
              <a:t>Dilute drinks with plenty of ice</a:t>
            </a:r>
          </a:p>
          <a:p>
            <a:pPr lvl="1"/>
            <a:r>
              <a:rPr lang="en-AU" sz="3000" dirty="0"/>
              <a:t>Include regular alcohol-free days </a:t>
            </a:r>
          </a:p>
          <a:p>
            <a:pPr lvl="1"/>
            <a:r>
              <a:rPr lang="en-AU" sz="3000" dirty="0"/>
              <a:t>Space alcoholic drinks out with water</a:t>
            </a:r>
          </a:p>
        </p:txBody>
      </p:sp>
      <p:pic>
        <p:nvPicPr>
          <p:cNvPr id="5" name="Picture 4"/>
          <p:cNvPicPr>
            <a:picLocks noChangeAspect="1"/>
          </p:cNvPicPr>
          <p:nvPr/>
        </p:nvPicPr>
        <p:blipFill>
          <a:blip r:embed="rId3"/>
          <a:stretch>
            <a:fillRect/>
          </a:stretch>
        </p:blipFill>
        <p:spPr>
          <a:xfrm>
            <a:off x="7215386" y="2564904"/>
            <a:ext cx="1928614" cy="2023687"/>
          </a:xfrm>
          <a:prstGeom prst="rect">
            <a:avLst/>
          </a:prstGeom>
        </p:spPr>
      </p:pic>
    </p:spTree>
    <p:extLst>
      <p:ext uri="{BB962C8B-B14F-4D97-AF65-F5344CB8AC3E}">
        <p14:creationId xmlns:p14="http://schemas.microsoft.com/office/powerpoint/2010/main" val="3369416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Watch the fats you eat</a:t>
            </a:r>
          </a:p>
        </p:txBody>
      </p:sp>
      <p:sp>
        <p:nvSpPr>
          <p:cNvPr id="3" name="Content Placeholder 2"/>
          <p:cNvSpPr>
            <a:spLocks noGrp="1"/>
          </p:cNvSpPr>
          <p:nvPr>
            <p:ph sz="half" idx="1"/>
          </p:nvPr>
        </p:nvSpPr>
        <p:spPr>
          <a:xfrm>
            <a:off x="563607" y="1375097"/>
            <a:ext cx="4241458" cy="4785394"/>
          </a:xfrm>
        </p:spPr>
        <p:txBody>
          <a:bodyPr>
            <a:normAutofit fontScale="25000" lnSpcReduction="20000"/>
          </a:bodyPr>
          <a:lstStyle/>
          <a:p>
            <a:pPr marL="0" indent="0" algn="ctr">
              <a:buNone/>
            </a:pPr>
            <a:r>
              <a:rPr lang="en-AU" sz="9600" b="1" dirty="0"/>
              <a:t>Saturated</a:t>
            </a:r>
          </a:p>
          <a:p>
            <a:pPr marL="0" indent="0" algn="ctr">
              <a:buNone/>
            </a:pPr>
            <a:endParaRPr lang="en-AU" sz="4500" b="1" dirty="0"/>
          </a:p>
          <a:p>
            <a:r>
              <a:rPr lang="en-AU" sz="8600" dirty="0"/>
              <a:t>Should be limited</a:t>
            </a:r>
          </a:p>
          <a:p>
            <a:endParaRPr lang="en-AU" sz="8600" dirty="0"/>
          </a:p>
          <a:p>
            <a:endParaRPr lang="en-AU" sz="8600" dirty="0"/>
          </a:p>
          <a:p>
            <a:pPr marL="0" indent="0">
              <a:buNone/>
            </a:pPr>
            <a:endParaRPr lang="en-AU" sz="8600" dirty="0"/>
          </a:p>
          <a:p>
            <a:pPr marL="0" indent="0">
              <a:buNone/>
            </a:pPr>
            <a:endParaRPr lang="en-AU" sz="8600" dirty="0"/>
          </a:p>
          <a:p>
            <a:pPr marL="0" indent="0">
              <a:buNone/>
            </a:pPr>
            <a:endParaRPr lang="en-AU" sz="8600" dirty="0"/>
          </a:p>
          <a:p>
            <a:pPr marL="0" indent="0">
              <a:buNone/>
            </a:pPr>
            <a:endParaRPr lang="en-AU" sz="8600" dirty="0"/>
          </a:p>
          <a:p>
            <a:pPr marL="0" indent="0">
              <a:buNone/>
            </a:pPr>
            <a:endParaRPr lang="en-AU" sz="8600" dirty="0"/>
          </a:p>
          <a:p>
            <a:r>
              <a:rPr lang="en-AU" sz="8600" dirty="0"/>
              <a:t>Can raise cholesterol levels and increase risk of cardiovascular disease</a:t>
            </a:r>
          </a:p>
        </p:txBody>
      </p:sp>
      <p:sp>
        <p:nvSpPr>
          <p:cNvPr id="4" name="Content Placeholder 3"/>
          <p:cNvSpPr>
            <a:spLocks noGrp="1"/>
          </p:cNvSpPr>
          <p:nvPr>
            <p:ph sz="half" idx="2"/>
          </p:nvPr>
        </p:nvSpPr>
        <p:spPr>
          <a:xfrm>
            <a:off x="4763055" y="1417638"/>
            <a:ext cx="4172272" cy="4392488"/>
          </a:xfrm>
        </p:spPr>
        <p:txBody>
          <a:bodyPr>
            <a:normAutofit fontScale="25000" lnSpcReduction="20000"/>
          </a:bodyPr>
          <a:lstStyle/>
          <a:p>
            <a:pPr marL="0" indent="0" algn="ctr">
              <a:buNone/>
            </a:pPr>
            <a:r>
              <a:rPr lang="en-AU" sz="9600" b="1" dirty="0"/>
              <a:t>Unsaturated</a:t>
            </a:r>
          </a:p>
          <a:p>
            <a:pPr marL="0" indent="0" algn="ctr">
              <a:buNone/>
            </a:pPr>
            <a:endParaRPr lang="en-AU" sz="3200" b="1" dirty="0"/>
          </a:p>
          <a:p>
            <a:r>
              <a:rPr lang="en-AU" sz="8800" dirty="0"/>
              <a:t>Include in moderation</a:t>
            </a:r>
          </a:p>
          <a:p>
            <a:endParaRPr lang="en-AU" sz="8800" dirty="0"/>
          </a:p>
          <a:p>
            <a:endParaRPr lang="en-AU" sz="8800" dirty="0"/>
          </a:p>
          <a:p>
            <a:endParaRPr lang="en-AU" sz="8800" dirty="0"/>
          </a:p>
          <a:p>
            <a:endParaRPr lang="en-AU" sz="8800" dirty="0"/>
          </a:p>
          <a:p>
            <a:endParaRPr lang="en-AU" sz="8800" dirty="0"/>
          </a:p>
          <a:p>
            <a:pPr marL="0" indent="0">
              <a:buNone/>
            </a:pPr>
            <a:endParaRPr lang="en-AU" sz="8800" dirty="0"/>
          </a:p>
          <a:p>
            <a:pPr marL="0" indent="0">
              <a:buNone/>
            </a:pPr>
            <a:endParaRPr lang="en-AU" sz="8800" dirty="0"/>
          </a:p>
          <a:p>
            <a:r>
              <a:rPr lang="en-AU" sz="8800" dirty="0"/>
              <a:t>Includes both polyunsaturated and monounsaturated fats which are important for good health</a:t>
            </a:r>
          </a:p>
        </p:txBody>
      </p:sp>
      <p:pic>
        <p:nvPicPr>
          <p:cNvPr id="5" name="Picture 4"/>
          <p:cNvPicPr>
            <a:picLocks noChangeAspect="1"/>
          </p:cNvPicPr>
          <p:nvPr/>
        </p:nvPicPr>
        <p:blipFill>
          <a:blip r:embed="rId3"/>
          <a:stretch>
            <a:fillRect/>
          </a:stretch>
        </p:blipFill>
        <p:spPr>
          <a:xfrm>
            <a:off x="818512" y="2496554"/>
            <a:ext cx="3362325" cy="1876425"/>
          </a:xfrm>
          <a:prstGeom prst="rect">
            <a:avLst/>
          </a:prstGeom>
        </p:spPr>
      </p:pic>
      <p:pic>
        <p:nvPicPr>
          <p:cNvPr id="6" name="Picture 5"/>
          <p:cNvPicPr>
            <a:picLocks noChangeAspect="1"/>
          </p:cNvPicPr>
          <p:nvPr/>
        </p:nvPicPr>
        <p:blipFill>
          <a:blip r:embed="rId4"/>
          <a:stretch>
            <a:fillRect/>
          </a:stretch>
        </p:blipFill>
        <p:spPr>
          <a:xfrm>
            <a:off x="5457377" y="2375345"/>
            <a:ext cx="2545419" cy="1068942"/>
          </a:xfrm>
          <a:prstGeom prst="rect">
            <a:avLst/>
          </a:prstGeom>
        </p:spPr>
      </p:pic>
      <p:pic>
        <p:nvPicPr>
          <p:cNvPr id="7" name="Picture 6"/>
          <p:cNvPicPr>
            <a:picLocks noChangeAspect="1"/>
          </p:cNvPicPr>
          <p:nvPr/>
        </p:nvPicPr>
        <p:blipFill>
          <a:blip r:embed="rId5"/>
          <a:stretch>
            <a:fillRect/>
          </a:stretch>
        </p:blipFill>
        <p:spPr>
          <a:xfrm>
            <a:off x="5416883" y="3495824"/>
            <a:ext cx="978664" cy="906170"/>
          </a:xfrm>
          <a:prstGeom prst="rect">
            <a:avLst/>
          </a:prstGeom>
        </p:spPr>
      </p:pic>
      <p:pic>
        <p:nvPicPr>
          <p:cNvPr id="8" name="Picture 7"/>
          <p:cNvPicPr>
            <a:picLocks noChangeAspect="1"/>
          </p:cNvPicPr>
          <p:nvPr/>
        </p:nvPicPr>
        <p:blipFill>
          <a:blip r:embed="rId6"/>
          <a:stretch>
            <a:fillRect/>
          </a:stretch>
        </p:blipFill>
        <p:spPr>
          <a:xfrm>
            <a:off x="6730086" y="3635229"/>
            <a:ext cx="1096693" cy="812933"/>
          </a:xfrm>
          <a:prstGeom prst="rect">
            <a:avLst/>
          </a:prstGeom>
        </p:spPr>
      </p:pic>
    </p:spTree>
    <p:extLst>
      <p:ext uri="{BB962C8B-B14F-4D97-AF65-F5344CB8AC3E}">
        <p14:creationId xmlns:p14="http://schemas.microsoft.com/office/powerpoint/2010/main" val="40485291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Watch the fats you eat </a:t>
            </a:r>
          </a:p>
        </p:txBody>
      </p:sp>
      <p:sp>
        <p:nvSpPr>
          <p:cNvPr id="3" name="Content Placeholder 2"/>
          <p:cNvSpPr>
            <a:spLocks noGrp="1"/>
          </p:cNvSpPr>
          <p:nvPr>
            <p:ph idx="1"/>
          </p:nvPr>
        </p:nvSpPr>
        <p:spPr>
          <a:xfrm>
            <a:off x="457200" y="1417638"/>
            <a:ext cx="7931224" cy="4896544"/>
          </a:xfrm>
        </p:spPr>
        <p:txBody>
          <a:bodyPr>
            <a:noAutofit/>
          </a:bodyPr>
          <a:lstStyle/>
          <a:p>
            <a:pPr>
              <a:lnSpc>
                <a:spcPct val="150000"/>
              </a:lnSpc>
            </a:pPr>
            <a:r>
              <a:rPr lang="en-AU" sz="2700" dirty="0"/>
              <a:t>How to watch the fats you eat?</a:t>
            </a:r>
          </a:p>
          <a:p>
            <a:pPr lvl="1">
              <a:lnSpc>
                <a:spcPct val="150000"/>
              </a:lnSpc>
            </a:pPr>
            <a:r>
              <a:rPr lang="en-AU" sz="2700" dirty="0"/>
              <a:t>Limit processed meats, pastries, biscuits, butter, cream, coconut oil/milk </a:t>
            </a:r>
            <a:r>
              <a:rPr lang="en-AU" sz="2700" dirty="0" err="1"/>
              <a:t>etc</a:t>
            </a:r>
            <a:endParaRPr lang="en-AU" sz="2700" dirty="0"/>
          </a:p>
          <a:p>
            <a:pPr lvl="1">
              <a:lnSpc>
                <a:spcPct val="150000"/>
              </a:lnSpc>
            </a:pPr>
            <a:r>
              <a:rPr lang="en-AU" sz="2700" dirty="0"/>
              <a:t>Include healthy fats from foods such as olives, nuts, seeds and oily fish</a:t>
            </a:r>
          </a:p>
          <a:p>
            <a:pPr lvl="1">
              <a:lnSpc>
                <a:spcPct val="150000"/>
              </a:lnSpc>
            </a:pPr>
            <a:r>
              <a:rPr lang="en-AU" sz="2700" dirty="0"/>
              <a:t>Choose reduced-fat milk products</a:t>
            </a:r>
          </a:p>
          <a:p>
            <a:pPr lvl="1">
              <a:lnSpc>
                <a:spcPct val="150000"/>
              </a:lnSpc>
            </a:pPr>
            <a:r>
              <a:rPr lang="en-AU" sz="2700" dirty="0"/>
              <a:t>Choose lean meats</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65405" y="4221088"/>
            <a:ext cx="1944215" cy="1296144"/>
          </a:xfrm>
          <a:prstGeom prst="rect">
            <a:avLst/>
          </a:prstGeom>
        </p:spPr>
      </p:pic>
    </p:spTree>
    <p:extLst>
      <p:ext uri="{BB962C8B-B14F-4D97-AF65-F5344CB8AC3E}">
        <p14:creationId xmlns:p14="http://schemas.microsoft.com/office/powerpoint/2010/main" val="25983526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717" y="352207"/>
            <a:ext cx="8229600" cy="1143000"/>
          </a:xfrm>
        </p:spPr>
        <p:txBody>
          <a:bodyPr/>
          <a:lstStyle/>
          <a:p>
            <a:pPr algn="ctr"/>
            <a:r>
              <a:rPr lang="en-AU" dirty="0"/>
              <a:t>Go for 2 fruit and 5 veg</a:t>
            </a:r>
          </a:p>
        </p:txBody>
      </p:sp>
      <p:pic>
        <p:nvPicPr>
          <p:cNvPr id="5"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5796136" y="2638207"/>
            <a:ext cx="3014578" cy="2003646"/>
          </a:xfrm>
        </p:spPr>
      </p:pic>
      <p:sp>
        <p:nvSpPr>
          <p:cNvPr id="4" name="Content Placeholder 3"/>
          <p:cNvSpPr>
            <a:spLocks noGrp="1"/>
          </p:cNvSpPr>
          <p:nvPr>
            <p:ph sz="half" idx="2"/>
          </p:nvPr>
        </p:nvSpPr>
        <p:spPr>
          <a:xfrm>
            <a:off x="539552" y="1495206"/>
            <a:ext cx="7236065" cy="4598089"/>
          </a:xfrm>
        </p:spPr>
        <p:txBody>
          <a:bodyPr>
            <a:noAutofit/>
          </a:bodyPr>
          <a:lstStyle/>
          <a:p>
            <a:pPr>
              <a:lnSpc>
                <a:spcPct val="120000"/>
              </a:lnSpc>
            </a:pPr>
            <a:r>
              <a:rPr lang="en-AU" dirty="0"/>
              <a:t>Eating plenty of fruit and veg helps with weight maintenance and protects against:</a:t>
            </a:r>
          </a:p>
          <a:p>
            <a:pPr lvl="1">
              <a:lnSpc>
                <a:spcPct val="120000"/>
              </a:lnSpc>
            </a:pPr>
            <a:r>
              <a:rPr lang="en-AU" sz="2800" dirty="0"/>
              <a:t>Heart disease </a:t>
            </a:r>
          </a:p>
          <a:p>
            <a:pPr lvl="1">
              <a:lnSpc>
                <a:spcPct val="120000"/>
              </a:lnSpc>
            </a:pPr>
            <a:r>
              <a:rPr lang="en-AU" sz="2800" dirty="0"/>
              <a:t>Some cancers</a:t>
            </a:r>
          </a:p>
          <a:p>
            <a:pPr lvl="1">
              <a:lnSpc>
                <a:spcPct val="120000"/>
              </a:lnSpc>
            </a:pPr>
            <a:r>
              <a:rPr lang="en-AU" sz="2800" dirty="0"/>
              <a:t>Obesity </a:t>
            </a:r>
          </a:p>
          <a:p>
            <a:pPr lvl="1">
              <a:lnSpc>
                <a:spcPct val="120000"/>
              </a:lnSpc>
            </a:pPr>
            <a:r>
              <a:rPr lang="en-AU" sz="2800" dirty="0"/>
              <a:t>Constipation</a:t>
            </a:r>
          </a:p>
          <a:p>
            <a:pPr>
              <a:lnSpc>
                <a:spcPct val="120000"/>
              </a:lnSpc>
            </a:pPr>
            <a:r>
              <a:rPr lang="en-AU" dirty="0"/>
              <a:t>Can also ↓ blood pressure and cholesterol levels and improve diabetes control</a:t>
            </a:r>
          </a:p>
        </p:txBody>
      </p:sp>
    </p:spTree>
    <p:extLst>
      <p:ext uri="{BB962C8B-B14F-4D97-AF65-F5344CB8AC3E}">
        <p14:creationId xmlns:p14="http://schemas.microsoft.com/office/powerpoint/2010/main" val="28107751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88640"/>
            <a:ext cx="8229600" cy="1143000"/>
          </a:xfrm>
        </p:spPr>
        <p:txBody>
          <a:bodyPr/>
          <a:lstStyle/>
          <a:p>
            <a:pPr algn="ctr"/>
            <a:r>
              <a:rPr lang="en-AU" dirty="0"/>
              <a:t>Go for 2 fruit and 5 veg</a:t>
            </a:r>
          </a:p>
        </p:txBody>
      </p:sp>
      <p:sp>
        <p:nvSpPr>
          <p:cNvPr id="3" name="Content Placeholder 2"/>
          <p:cNvSpPr>
            <a:spLocks noGrp="1"/>
          </p:cNvSpPr>
          <p:nvPr>
            <p:ph idx="1"/>
          </p:nvPr>
        </p:nvSpPr>
        <p:spPr>
          <a:xfrm>
            <a:off x="212215" y="1196752"/>
            <a:ext cx="8229600" cy="4824536"/>
          </a:xfrm>
        </p:spPr>
        <p:txBody>
          <a:bodyPr>
            <a:normAutofit fontScale="85000" lnSpcReduction="10000"/>
          </a:bodyPr>
          <a:lstStyle/>
          <a:p>
            <a:pPr>
              <a:lnSpc>
                <a:spcPct val="160000"/>
              </a:lnSpc>
            </a:pPr>
            <a:r>
              <a:rPr lang="en-AU" sz="3100" dirty="0"/>
              <a:t>How to Go for 2 fruit and 5 veg?</a:t>
            </a:r>
          </a:p>
          <a:p>
            <a:pPr marL="571500" lvl="1" indent="-171450">
              <a:lnSpc>
                <a:spcPct val="160000"/>
              </a:lnSpc>
              <a:buFont typeface="Arial" panose="020B0604020202020204" pitchFamily="34" charset="0"/>
              <a:buChar char="•"/>
            </a:pPr>
            <a:r>
              <a:rPr lang="en-AU" sz="3100" dirty="0"/>
              <a:t>Have fruit or veg sticks and hummus for a snack</a:t>
            </a:r>
          </a:p>
          <a:p>
            <a:pPr marL="571500" lvl="1" indent="-171450">
              <a:lnSpc>
                <a:spcPct val="160000"/>
              </a:lnSpc>
              <a:buFont typeface="Arial" panose="020B0604020202020204" pitchFamily="34" charset="0"/>
              <a:buChar char="•"/>
            </a:pPr>
            <a:r>
              <a:rPr lang="en-AU" sz="3100" dirty="0"/>
              <a:t>Base your meal around veg rather than meat  </a:t>
            </a:r>
          </a:p>
          <a:p>
            <a:pPr marL="571500" lvl="1" indent="-171450">
              <a:lnSpc>
                <a:spcPct val="160000"/>
              </a:lnSpc>
              <a:buFont typeface="Arial" panose="020B0604020202020204" pitchFamily="34" charset="0"/>
              <a:buChar char="•"/>
            </a:pPr>
            <a:r>
              <a:rPr lang="en-AU" sz="3100" dirty="0"/>
              <a:t>Switch meat for lentils at least once a week or add lentils to your meals </a:t>
            </a:r>
          </a:p>
          <a:p>
            <a:pPr marL="571500" lvl="1" indent="-171450">
              <a:lnSpc>
                <a:spcPct val="160000"/>
              </a:lnSpc>
              <a:buFont typeface="Arial" panose="020B0604020202020204" pitchFamily="34" charset="0"/>
              <a:buChar char="•"/>
            </a:pPr>
            <a:r>
              <a:rPr lang="en-AU" sz="3100" dirty="0"/>
              <a:t>Buy canned or frozen options where available so you always have some fruit and veg on standby</a:t>
            </a:r>
          </a:p>
          <a:p>
            <a:pPr lvl="1"/>
            <a:endParaRPr lang="en-AU" dirty="0"/>
          </a:p>
        </p:txBody>
      </p:sp>
      <p:pic>
        <p:nvPicPr>
          <p:cNvPr id="4" name="Picture 3"/>
          <p:cNvPicPr>
            <a:picLocks noChangeAspect="1"/>
          </p:cNvPicPr>
          <p:nvPr/>
        </p:nvPicPr>
        <p:blipFill>
          <a:blip r:embed="rId3"/>
          <a:stretch>
            <a:fillRect/>
          </a:stretch>
        </p:blipFill>
        <p:spPr>
          <a:xfrm>
            <a:off x="7745754" y="440668"/>
            <a:ext cx="1105534" cy="1512168"/>
          </a:xfrm>
          <a:prstGeom prst="rect">
            <a:avLst/>
          </a:prstGeom>
        </p:spPr>
      </p:pic>
    </p:spTree>
    <p:extLst>
      <p:ext uri="{BB962C8B-B14F-4D97-AF65-F5344CB8AC3E}">
        <p14:creationId xmlns:p14="http://schemas.microsoft.com/office/powerpoint/2010/main" val="23023211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Choose healthy snacks</a:t>
            </a:r>
          </a:p>
        </p:txBody>
      </p:sp>
      <p:sp>
        <p:nvSpPr>
          <p:cNvPr id="4" name="Content Placeholder 3"/>
          <p:cNvSpPr>
            <a:spLocks noGrp="1"/>
          </p:cNvSpPr>
          <p:nvPr>
            <p:ph sz="half" idx="2"/>
          </p:nvPr>
        </p:nvSpPr>
        <p:spPr>
          <a:xfrm>
            <a:off x="2386629" y="1268760"/>
            <a:ext cx="6300171" cy="4896544"/>
          </a:xfrm>
        </p:spPr>
        <p:txBody>
          <a:bodyPr>
            <a:normAutofit/>
          </a:bodyPr>
          <a:lstStyle/>
          <a:p>
            <a:pPr>
              <a:lnSpc>
                <a:spcPct val="150000"/>
              </a:lnSpc>
            </a:pPr>
            <a:r>
              <a:rPr lang="en-AU" sz="3000" dirty="0"/>
              <a:t>The time between meals can often be a danger zone </a:t>
            </a:r>
          </a:p>
          <a:p>
            <a:pPr>
              <a:lnSpc>
                <a:spcPct val="150000"/>
              </a:lnSpc>
            </a:pPr>
            <a:r>
              <a:rPr lang="en-AU" sz="3000" dirty="0"/>
              <a:t>Many snack choices are high in added sugar and saturated fats</a:t>
            </a:r>
          </a:p>
          <a:p>
            <a:pPr>
              <a:lnSpc>
                <a:spcPct val="150000"/>
              </a:lnSpc>
            </a:pPr>
            <a:r>
              <a:rPr lang="en-AU" sz="3000" dirty="0"/>
              <a:t>Choosing healthy snacks is essential!</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34974" y="4437112"/>
            <a:ext cx="2042747" cy="153206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4974" y="2060848"/>
            <a:ext cx="1929429" cy="1368152"/>
          </a:xfrm>
          <a:prstGeom prst="rect">
            <a:avLst/>
          </a:prstGeom>
        </p:spPr>
      </p:pic>
    </p:spTree>
    <p:extLst>
      <p:ext uri="{BB962C8B-B14F-4D97-AF65-F5344CB8AC3E}">
        <p14:creationId xmlns:p14="http://schemas.microsoft.com/office/powerpoint/2010/main" val="8278737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Choose healthy snacks</a:t>
            </a:r>
          </a:p>
        </p:txBody>
      </p:sp>
      <p:sp>
        <p:nvSpPr>
          <p:cNvPr id="3" name="Content Placeholder 2"/>
          <p:cNvSpPr>
            <a:spLocks noGrp="1"/>
          </p:cNvSpPr>
          <p:nvPr>
            <p:ph idx="1"/>
          </p:nvPr>
        </p:nvSpPr>
        <p:spPr/>
        <p:txBody>
          <a:bodyPr>
            <a:normAutofit/>
          </a:bodyPr>
          <a:lstStyle/>
          <a:p>
            <a:r>
              <a:rPr lang="en-AU" dirty="0"/>
              <a:t>What are healthy snacks?</a:t>
            </a:r>
          </a:p>
        </p:txBody>
      </p:sp>
      <p:pic>
        <p:nvPicPr>
          <p:cNvPr id="4" name="Content Placeholder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5977" y="2541765"/>
            <a:ext cx="1678742" cy="1259057"/>
          </a:xfrm>
          <a:prstGeom prst="rect">
            <a:avLst/>
          </a:prstGeom>
        </p:spPr>
      </p:pic>
      <p:pic>
        <p:nvPicPr>
          <p:cNvPr id="10" name="Picture 9"/>
          <p:cNvPicPr>
            <a:picLocks noChangeAspect="1"/>
          </p:cNvPicPr>
          <p:nvPr/>
        </p:nvPicPr>
        <p:blipFill>
          <a:blip r:embed="rId4"/>
          <a:stretch>
            <a:fillRect/>
          </a:stretch>
        </p:blipFill>
        <p:spPr>
          <a:xfrm>
            <a:off x="722134" y="4685501"/>
            <a:ext cx="1857523" cy="1201927"/>
          </a:xfrm>
          <a:prstGeom prst="rect">
            <a:avLst/>
          </a:prstGeom>
        </p:spPr>
      </p:pic>
      <p:pic>
        <p:nvPicPr>
          <p:cNvPr id="12" name="Picture 11"/>
          <p:cNvPicPr>
            <a:picLocks noChangeAspect="1"/>
          </p:cNvPicPr>
          <p:nvPr/>
        </p:nvPicPr>
        <p:blipFill>
          <a:blip r:embed="rId5"/>
          <a:stretch>
            <a:fillRect/>
          </a:stretch>
        </p:blipFill>
        <p:spPr>
          <a:xfrm>
            <a:off x="7386629" y="2374706"/>
            <a:ext cx="1297562" cy="1440413"/>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0712" y="2531380"/>
            <a:ext cx="1499852" cy="1498500"/>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65476" y="4330852"/>
            <a:ext cx="1901660" cy="1271735"/>
          </a:xfrm>
          <a:prstGeom prst="rect">
            <a:avLst/>
          </a:prstGeom>
        </p:spPr>
      </p:pic>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19873" y="4497658"/>
            <a:ext cx="1975188" cy="1481391"/>
          </a:xfrm>
          <a:prstGeom prst="rect">
            <a:avLst/>
          </a:prstGeom>
        </p:spPr>
      </p:pic>
      <p:pic>
        <p:nvPicPr>
          <p:cNvPr id="14" name="Picture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39846" y="2328829"/>
            <a:ext cx="1564402" cy="1701051"/>
          </a:xfrm>
          <a:prstGeom prst="rect">
            <a:avLst/>
          </a:prstGeom>
        </p:spPr>
      </p:pic>
    </p:spTree>
    <p:extLst>
      <p:ext uri="{BB962C8B-B14F-4D97-AF65-F5344CB8AC3E}">
        <p14:creationId xmlns:p14="http://schemas.microsoft.com/office/powerpoint/2010/main" val="3893201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80">
                                          <p:stCondLst>
                                            <p:cond delay="0"/>
                                          </p:stCondLst>
                                        </p:cTn>
                                        <p:tgtEl>
                                          <p:spTgt spid="12"/>
                                        </p:tgtEl>
                                      </p:cBhvr>
                                    </p:animEffect>
                                    <p:anim calcmode="lin" valueType="num">
                                      <p:cBhvr>
                                        <p:cTn id="1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23" dur="26">
                                          <p:stCondLst>
                                            <p:cond delay="650"/>
                                          </p:stCondLst>
                                        </p:cTn>
                                        <p:tgtEl>
                                          <p:spTgt spid="12"/>
                                        </p:tgtEl>
                                      </p:cBhvr>
                                      <p:to x="100000" y="60000"/>
                                    </p:animScale>
                                    <p:animScale>
                                      <p:cBhvr>
                                        <p:cTn id="24" dur="166" decel="50000">
                                          <p:stCondLst>
                                            <p:cond delay="676"/>
                                          </p:stCondLst>
                                        </p:cTn>
                                        <p:tgtEl>
                                          <p:spTgt spid="12"/>
                                        </p:tgtEl>
                                      </p:cBhvr>
                                      <p:to x="100000" y="100000"/>
                                    </p:animScale>
                                    <p:animScale>
                                      <p:cBhvr>
                                        <p:cTn id="25" dur="26">
                                          <p:stCondLst>
                                            <p:cond delay="1312"/>
                                          </p:stCondLst>
                                        </p:cTn>
                                        <p:tgtEl>
                                          <p:spTgt spid="12"/>
                                        </p:tgtEl>
                                      </p:cBhvr>
                                      <p:to x="100000" y="80000"/>
                                    </p:animScale>
                                    <p:animScale>
                                      <p:cBhvr>
                                        <p:cTn id="26" dur="166" decel="50000">
                                          <p:stCondLst>
                                            <p:cond delay="1338"/>
                                          </p:stCondLst>
                                        </p:cTn>
                                        <p:tgtEl>
                                          <p:spTgt spid="12"/>
                                        </p:tgtEl>
                                      </p:cBhvr>
                                      <p:to x="100000" y="100000"/>
                                    </p:animScale>
                                    <p:animScale>
                                      <p:cBhvr>
                                        <p:cTn id="27" dur="26">
                                          <p:stCondLst>
                                            <p:cond delay="1642"/>
                                          </p:stCondLst>
                                        </p:cTn>
                                        <p:tgtEl>
                                          <p:spTgt spid="12"/>
                                        </p:tgtEl>
                                      </p:cBhvr>
                                      <p:to x="100000" y="90000"/>
                                    </p:animScale>
                                    <p:animScale>
                                      <p:cBhvr>
                                        <p:cTn id="28" dur="166" decel="50000">
                                          <p:stCondLst>
                                            <p:cond delay="1668"/>
                                          </p:stCondLst>
                                        </p:cTn>
                                        <p:tgtEl>
                                          <p:spTgt spid="12"/>
                                        </p:tgtEl>
                                      </p:cBhvr>
                                      <p:to x="100000" y="100000"/>
                                    </p:animScale>
                                    <p:animScale>
                                      <p:cBhvr>
                                        <p:cTn id="29" dur="26">
                                          <p:stCondLst>
                                            <p:cond delay="1808"/>
                                          </p:stCondLst>
                                        </p:cTn>
                                        <p:tgtEl>
                                          <p:spTgt spid="12"/>
                                        </p:tgtEl>
                                      </p:cBhvr>
                                      <p:to x="100000" y="95000"/>
                                    </p:animScale>
                                    <p:animScale>
                                      <p:cBhvr>
                                        <p:cTn id="30" dur="166" decel="50000">
                                          <p:stCondLst>
                                            <p:cond delay="1834"/>
                                          </p:stCondLst>
                                        </p:cTn>
                                        <p:tgtEl>
                                          <p:spTgt spid="12"/>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1000"/>
                                        <p:tgtEl>
                                          <p:spTgt spid="7"/>
                                        </p:tgtEl>
                                      </p:cBhvr>
                                    </p:animEffect>
                                    <p:anim calcmode="lin" valueType="num">
                                      <p:cBhvr>
                                        <p:cTn id="51" dur="1000" fill="hold"/>
                                        <p:tgtEl>
                                          <p:spTgt spid="7"/>
                                        </p:tgtEl>
                                        <p:attrNameLst>
                                          <p:attrName>ppt_x</p:attrName>
                                        </p:attrNameLst>
                                      </p:cBhvr>
                                      <p:tavLst>
                                        <p:tav tm="0">
                                          <p:val>
                                            <p:strVal val="#ppt_x"/>
                                          </p:val>
                                        </p:tav>
                                        <p:tav tm="100000">
                                          <p:val>
                                            <p:strVal val="#ppt_x"/>
                                          </p:val>
                                        </p:tav>
                                      </p:tavLst>
                                    </p:anim>
                                    <p:anim calcmode="lin" valueType="num">
                                      <p:cBhvr>
                                        <p:cTn id="5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508484" y="3645024"/>
            <a:ext cx="2635516" cy="1944216"/>
          </a:xfrm>
        </p:spPr>
      </p:pic>
      <p:sp>
        <p:nvSpPr>
          <p:cNvPr id="2" name="Title 1"/>
          <p:cNvSpPr>
            <a:spLocks noGrp="1"/>
          </p:cNvSpPr>
          <p:nvPr>
            <p:ph type="title"/>
          </p:nvPr>
        </p:nvSpPr>
        <p:spPr/>
        <p:txBody>
          <a:bodyPr/>
          <a:lstStyle/>
          <a:p>
            <a:pPr algn="ctr"/>
            <a:r>
              <a:rPr lang="en-AU" dirty="0"/>
              <a:t>Be active everyday </a:t>
            </a:r>
          </a:p>
        </p:txBody>
      </p:sp>
      <p:sp>
        <p:nvSpPr>
          <p:cNvPr id="3" name="Content Placeholder 2"/>
          <p:cNvSpPr>
            <a:spLocks noGrp="1"/>
          </p:cNvSpPr>
          <p:nvPr>
            <p:ph sz="half" idx="1"/>
          </p:nvPr>
        </p:nvSpPr>
        <p:spPr>
          <a:xfrm>
            <a:off x="457200" y="1417638"/>
            <a:ext cx="8075240" cy="5035698"/>
          </a:xfrm>
        </p:spPr>
        <p:txBody>
          <a:bodyPr>
            <a:normAutofit/>
          </a:bodyPr>
          <a:lstStyle/>
          <a:p>
            <a:r>
              <a:rPr lang="en-AU" dirty="0"/>
              <a:t>Being active is an important part of maintaining a healthy lifestyle</a:t>
            </a:r>
          </a:p>
          <a:p>
            <a:r>
              <a:rPr lang="en-AU" dirty="0"/>
              <a:t>Just 30 mins of moderate-intensity physical activity a day is needed for good health</a:t>
            </a:r>
          </a:p>
          <a:p>
            <a:r>
              <a:rPr lang="en-AU" dirty="0"/>
              <a:t>Other benefits:</a:t>
            </a:r>
          </a:p>
          <a:p>
            <a:pPr lvl="1"/>
            <a:r>
              <a:rPr lang="en-AU" sz="2800" dirty="0"/>
              <a:t>Reduces chronic disease risk</a:t>
            </a:r>
          </a:p>
          <a:p>
            <a:pPr lvl="1"/>
            <a:r>
              <a:rPr lang="en-AU" sz="2800" dirty="0"/>
              <a:t>Strengthens muscles and bones</a:t>
            </a:r>
          </a:p>
          <a:p>
            <a:pPr lvl="1"/>
            <a:r>
              <a:rPr lang="en-AU" sz="2800" dirty="0"/>
              <a:t>Improves mental health</a:t>
            </a:r>
          </a:p>
          <a:p>
            <a:pPr lvl="1"/>
            <a:r>
              <a:rPr lang="en-AU" sz="2800" dirty="0"/>
              <a:t>Helps to manage weight</a:t>
            </a:r>
          </a:p>
        </p:txBody>
      </p:sp>
    </p:spTree>
    <p:extLst>
      <p:ext uri="{BB962C8B-B14F-4D97-AF65-F5344CB8AC3E}">
        <p14:creationId xmlns:p14="http://schemas.microsoft.com/office/powerpoint/2010/main" val="9481067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Be active every day</a:t>
            </a:r>
          </a:p>
        </p:txBody>
      </p:sp>
      <p:sp>
        <p:nvSpPr>
          <p:cNvPr id="3" name="Content Placeholder 2"/>
          <p:cNvSpPr>
            <a:spLocks noGrp="1"/>
          </p:cNvSpPr>
          <p:nvPr>
            <p:ph idx="1"/>
          </p:nvPr>
        </p:nvSpPr>
        <p:spPr>
          <a:xfrm>
            <a:off x="2771800" y="1405122"/>
            <a:ext cx="6120680" cy="4904198"/>
          </a:xfrm>
        </p:spPr>
        <p:txBody>
          <a:bodyPr>
            <a:normAutofit/>
          </a:bodyPr>
          <a:lstStyle/>
          <a:p>
            <a:pPr lvl="0"/>
            <a:r>
              <a:rPr lang="en-AU" sz="2800" dirty="0"/>
              <a:t>How to be more active every day?</a:t>
            </a:r>
          </a:p>
          <a:p>
            <a:pPr lvl="1"/>
            <a:r>
              <a:rPr lang="en-AU" dirty="0"/>
              <a:t>Plan for at least 30 minutes of activity per day</a:t>
            </a:r>
          </a:p>
          <a:p>
            <a:pPr lvl="1"/>
            <a:r>
              <a:rPr lang="en-AU" dirty="0"/>
              <a:t>Take the stairs</a:t>
            </a:r>
          </a:p>
          <a:p>
            <a:pPr lvl="1"/>
            <a:r>
              <a:rPr lang="en-AU" dirty="0"/>
              <a:t>Walk around while talking on the phone</a:t>
            </a:r>
          </a:p>
          <a:p>
            <a:pPr lvl="1"/>
            <a:r>
              <a:rPr lang="en-AU" dirty="0"/>
              <a:t>Cycle/walk/take public transport</a:t>
            </a:r>
          </a:p>
          <a:p>
            <a:pPr lvl="1"/>
            <a:r>
              <a:rPr lang="en-AU" dirty="0"/>
              <a:t>Get off the bus earlier and walk to your destination</a:t>
            </a:r>
          </a:p>
          <a:p>
            <a:pPr lvl="1"/>
            <a:r>
              <a:rPr lang="en-AU" dirty="0"/>
              <a:t>Gardening</a:t>
            </a:r>
          </a:p>
          <a:p>
            <a:endParaRPr lang="en-AU" dirty="0"/>
          </a:p>
        </p:txBody>
      </p:sp>
      <p:pic>
        <p:nvPicPr>
          <p:cNvPr id="5" name="Picture 4"/>
          <p:cNvPicPr>
            <a:picLocks noChangeAspect="1"/>
          </p:cNvPicPr>
          <p:nvPr/>
        </p:nvPicPr>
        <p:blipFill>
          <a:blip r:embed="rId3"/>
          <a:stretch>
            <a:fillRect/>
          </a:stretch>
        </p:blipFill>
        <p:spPr>
          <a:xfrm>
            <a:off x="228263" y="1628800"/>
            <a:ext cx="1575464" cy="1164956"/>
          </a:xfrm>
          <a:prstGeom prst="rect">
            <a:avLst/>
          </a:prstGeom>
        </p:spPr>
      </p:pic>
      <p:pic>
        <p:nvPicPr>
          <p:cNvPr id="6" name="Picture 5"/>
          <p:cNvPicPr>
            <a:picLocks noChangeAspect="1"/>
          </p:cNvPicPr>
          <p:nvPr/>
        </p:nvPicPr>
        <p:blipFill>
          <a:blip r:embed="rId4"/>
          <a:stretch>
            <a:fillRect/>
          </a:stretch>
        </p:blipFill>
        <p:spPr>
          <a:xfrm>
            <a:off x="1754318" y="2210599"/>
            <a:ext cx="1057165" cy="1240551"/>
          </a:xfrm>
          <a:prstGeom prst="rect">
            <a:avLst/>
          </a:prstGeom>
        </p:spPr>
      </p:pic>
      <p:pic>
        <p:nvPicPr>
          <p:cNvPr id="7" name="Picture 6"/>
          <p:cNvPicPr>
            <a:picLocks noChangeAspect="1"/>
          </p:cNvPicPr>
          <p:nvPr/>
        </p:nvPicPr>
        <p:blipFill>
          <a:blip r:embed="rId5"/>
          <a:stretch>
            <a:fillRect/>
          </a:stretch>
        </p:blipFill>
        <p:spPr>
          <a:xfrm>
            <a:off x="1577125" y="3839404"/>
            <a:ext cx="1603445" cy="1247124"/>
          </a:xfrm>
          <a:prstGeom prst="rect">
            <a:avLst/>
          </a:prstGeom>
        </p:spPr>
      </p:pic>
      <p:pic>
        <p:nvPicPr>
          <p:cNvPr id="8" name="Picture 7"/>
          <p:cNvPicPr>
            <a:picLocks noChangeAspect="1"/>
          </p:cNvPicPr>
          <p:nvPr/>
        </p:nvPicPr>
        <p:blipFill>
          <a:blip r:embed="rId6"/>
          <a:stretch>
            <a:fillRect/>
          </a:stretch>
        </p:blipFill>
        <p:spPr>
          <a:xfrm>
            <a:off x="473917" y="5160765"/>
            <a:ext cx="1140583" cy="1233692"/>
          </a:xfrm>
          <a:prstGeom prst="rect">
            <a:avLst/>
          </a:prstGeom>
        </p:spPr>
      </p:pic>
      <p:pic>
        <p:nvPicPr>
          <p:cNvPr id="9" name="Picture 8"/>
          <p:cNvPicPr>
            <a:picLocks noChangeAspect="1"/>
          </p:cNvPicPr>
          <p:nvPr/>
        </p:nvPicPr>
        <p:blipFill>
          <a:blip r:embed="rId7"/>
          <a:stretch>
            <a:fillRect/>
          </a:stretch>
        </p:blipFill>
        <p:spPr>
          <a:xfrm>
            <a:off x="436542" y="3243448"/>
            <a:ext cx="1158907" cy="1240030"/>
          </a:xfrm>
          <a:prstGeom prst="rect">
            <a:avLst/>
          </a:prstGeom>
        </p:spPr>
      </p:pic>
    </p:spTree>
    <p:extLst>
      <p:ext uri="{BB962C8B-B14F-4D97-AF65-F5344CB8AC3E}">
        <p14:creationId xmlns:p14="http://schemas.microsoft.com/office/powerpoint/2010/main" val="8716538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Conclusion</a:t>
            </a:r>
          </a:p>
        </p:txBody>
      </p:sp>
      <p:pic>
        <p:nvPicPr>
          <p:cNvPr id="4" name="Content Placeholder 12"/>
          <p:cNvPicPr>
            <a:picLocks noGrp="1" noChangeAspect="1"/>
          </p:cNvPicPr>
          <p:nvPr>
            <p:ph idx="1"/>
          </p:nvPr>
        </p:nvPicPr>
        <p:blipFill>
          <a:blip r:embed="rId3"/>
          <a:stretch>
            <a:fillRect/>
          </a:stretch>
        </p:blipFill>
        <p:spPr>
          <a:xfrm>
            <a:off x="755576" y="1383358"/>
            <a:ext cx="3401915" cy="4762681"/>
          </a:xfrm>
          <a:prstGeom prst="rect">
            <a:avLst/>
          </a:prstGeom>
        </p:spPr>
      </p:pic>
      <p:sp>
        <p:nvSpPr>
          <p:cNvPr id="5" name="TextBox 4"/>
          <p:cNvSpPr txBox="1"/>
          <p:nvPr/>
        </p:nvSpPr>
        <p:spPr>
          <a:xfrm>
            <a:off x="4572817" y="1556792"/>
            <a:ext cx="4230933" cy="4154984"/>
          </a:xfrm>
          <a:prstGeom prst="rect">
            <a:avLst/>
          </a:prstGeom>
          <a:noFill/>
        </p:spPr>
        <p:txBody>
          <a:bodyPr wrap="square" rtlCol="0">
            <a:spAutoFit/>
          </a:bodyPr>
          <a:lstStyle/>
          <a:p>
            <a:pPr algn="ctr"/>
            <a:r>
              <a:rPr lang="en-AU" sz="4400" b="1" dirty="0"/>
              <a:t>Following these top ten tips can help you to LiveLighter and lead a healthier life</a:t>
            </a:r>
          </a:p>
        </p:txBody>
      </p:sp>
    </p:spTree>
    <p:extLst>
      <p:ext uri="{BB962C8B-B14F-4D97-AF65-F5344CB8AC3E}">
        <p14:creationId xmlns:p14="http://schemas.microsoft.com/office/powerpoint/2010/main" val="42563587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AU" dirty="0"/>
              <a:t>Background information</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9495" y="2204864"/>
            <a:ext cx="6865009" cy="1854308"/>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2311" y="4846398"/>
            <a:ext cx="7199376" cy="1078992"/>
          </a:xfrm>
          <a:prstGeom prst="rect">
            <a:avLst/>
          </a:prstGeom>
        </p:spPr>
      </p:pic>
    </p:spTree>
    <p:extLst>
      <p:ext uri="{BB962C8B-B14F-4D97-AF65-F5344CB8AC3E}">
        <p14:creationId xmlns:p14="http://schemas.microsoft.com/office/powerpoint/2010/main" val="18625432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How to get more information?</a:t>
            </a:r>
          </a:p>
        </p:txBody>
      </p:sp>
      <p:sp>
        <p:nvSpPr>
          <p:cNvPr id="3" name="Content Placeholder 2"/>
          <p:cNvSpPr>
            <a:spLocks noGrp="1"/>
          </p:cNvSpPr>
          <p:nvPr>
            <p:ph idx="1"/>
          </p:nvPr>
        </p:nvSpPr>
        <p:spPr>
          <a:xfrm>
            <a:off x="457200" y="1417638"/>
            <a:ext cx="8229600" cy="4514851"/>
          </a:xfrm>
        </p:spPr>
        <p:txBody>
          <a:bodyPr>
            <a:normAutofit/>
          </a:bodyPr>
          <a:lstStyle/>
          <a:p>
            <a:r>
              <a:rPr lang="en-AU" dirty="0"/>
              <a:t>Visit </a:t>
            </a:r>
            <a:r>
              <a:rPr lang="en-AU" dirty="0">
                <a:hlinkClick r:id="rId3"/>
              </a:rPr>
              <a:t>www.livelighter.com.au</a:t>
            </a:r>
            <a:endParaRPr lang="en-AU" dirty="0"/>
          </a:p>
          <a:p>
            <a:r>
              <a:rPr lang="en-AU" dirty="0"/>
              <a:t>Email: </a:t>
            </a:r>
            <a:r>
              <a:rPr lang="en-AU" dirty="0">
                <a:hlinkClick r:id="rId4"/>
              </a:rPr>
              <a:t>info@livelighter.com.au</a:t>
            </a:r>
            <a:endParaRPr lang="en-AU" dirty="0"/>
          </a:p>
          <a:p>
            <a:pPr marL="0" indent="0">
              <a:buNone/>
            </a:pPr>
            <a:endParaRPr lang="en-AU" dirty="0"/>
          </a:p>
          <a:p>
            <a:r>
              <a:rPr lang="en-AU" dirty="0"/>
              <a:t>Other helpful websites</a:t>
            </a:r>
          </a:p>
          <a:p>
            <a:pPr lvl="1"/>
            <a:r>
              <a:rPr lang="en-AU" dirty="0"/>
              <a:t>Eat for Health Australian Dietary Guidelines</a:t>
            </a:r>
          </a:p>
          <a:p>
            <a:pPr lvl="1"/>
            <a:r>
              <a:rPr lang="en-AU" dirty="0"/>
              <a:t>The Heart Foundation</a:t>
            </a:r>
          </a:p>
          <a:p>
            <a:pPr lvl="1"/>
            <a:r>
              <a:rPr lang="en-AU" dirty="0"/>
              <a:t>Cancer Council</a:t>
            </a:r>
          </a:p>
          <a:p>
            <a:pPr marL="457200" lvl="1" indent="0">
              <a:buNone/>
            </a:pPr>
            <a:endParaRPr lang="en-AU" dirty="0"/>
          </a:p>
          <a:p>
            <a:pPr lvl="1"/>
            <a:endParaRPr lang="en-AU" dirty="0"/>
          </a:p>
        </p:txBody>
      </p:sp>
    </p:spTree>
    <p:extLst>
      <p:ext uri="{BB962C8B-B14F-4D97-AF65-F5344CB8AC3E}">
        <p14:creationId xmlns:p14="http://schemas.microsoft.com/office/powerpoint/2010/main" val="15379495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420888"/>
            <a:ext cx="8229600" cy="1143000"/>
          </a:xfrm>
        </p:spPr>
        <p:txBody>
          <a:bodyPr>
            <a:normAutofit/>
          </a:bodyPr>
          <a:lstStyle/>
          <a:p>
            <a:pPr algn="ctr"/>
            <a:r>
              <a:rPr lang="en-AU" sz="6000" dirty="0"/>
              <a:t>Questions?</a:t>
            </a:r>
          </a:p>
        </p:txBody>
      </p:sp>
    </p:spTree>
    <p:extLst>
      <p:ext uri="{BB962C8B-B14F-4D97-AF65-F5344CB8AC3E}">
        <p14:creationId xmlns:p14="http://schemas.microsoft.com/office/powerpoint/2010/main" val="4161184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sz="3600" dirty="0"/>
              <a:t>Being overweight increases risk of:</a:t>
            </a:r>
          </a:p>
        </p:txBody>
      </p:sp>
      <p:sp>
        <p:nvSpPr>
          <p:cNvPr id="3" name="Content Placeholder 2"/>
          <p:cNvSpPr>
            <a:spLocks noGrp="1"/>
          </p:cNvSpPr>
          <p:nvPr>
            <p:ph idx="1"/>
          </p:nvPr>
        </p:nvSpPr>
        <p:spPr>
          <a:xfrm>
            <a:off x="457200" y="1268760"/>
            <a:ext cx="8229600" cy="4663729"/>
          </a:xfrm>
        </p:spPr>
        <p:txBody>
          <a:bodyPr>
            <a:normAutofit fontScale="92500" lnSpcReduction="10000"/>
          </a:bodyPr>
          <a:lstStyle/>
          <a:p>
            <a:pPr lvl="1"/>
            <a:r>
              <a:rPr lang="en-AU" sz="3200" dirty="0"/>
              <a:t>Heart disease</a:t>
            </a:r>
          </a:p>
          <a:p>
            <a:pPr lvl="1"/>
            <a:r>
              <a:rPr lang="en-AU" sz="3200" dirty="0"/>
              <a:t>Type 2 diabetes</a:t>
            </a:r>
          </a:p>
          <a:p>
            <a:pPr lvl="1"/>
            <a:r>
              <a:rPr lang="en-AU" sz="3200" dirty="0"/>
              <a:t>Some cancers </a:t>
            </a:r>
          </a:p>
          <a:p>
            <a:pPr lvl="1"/>
            <a:r>
              <a:rPr lang="en-AU" sz="3200" dirty="0"/>
              <a:t>High blood pressure</a:t>
            </a:r>
          </a:p>
          <a:p>
            <a:pPr lvl="1"/>
            <a:r>
              <a:rPr lang="en-AU" sz="3200" dirty="0"/>
              <a:t>Gall bladder disease</a:t>
            </a:r>
          </a:p>
          <a:p>
            <a:pPr lvl="1"/>
            <a:r>
              <a:rPr lang="en-AU" sz="3200" dirty="0"/>
              <a:t>Gout</a:t>
            </a:r>
          </a:p>
          <a:p>
            <a:pPr lvl="1"/>
            <a:r>
              <a:rPr lang="en-AU" sz="3200" dirty="0"/>
              <a:t>Impaired fertility</a:t>
            </a:r>
          </a:p>
          <a:p>
            <a:pPr lvl="1"/>
            <a:r>
              <a:rPr lang="en-AU" sz="3200" dirty="0"/>
              <a:t>Lower back pain</a:t>
            </a:r>
          </a:p>
          <a:p>
            <a:pPr lvl="1"/>
            <a:r>
              <a:rPr lang="en-AU" sz="3200" dirty="0"/>
              <a:t>Osteoarthritis</a:t>
            </a:r>
          </a:p>
        </p:txBody>
      </p:sp>
      <p:pic>
        <p:nvPicPr>
          <p:cNvPr id="4" name="Picture 3"/>
          <p:cNvPicPr>
            <a:picLocks noChangeAspect="1"/>
          </p:cNvPicPr>
          <p:nvPr/>
        </p:nvPicPr>
        <p:blipFill>
          <a:blip r:embed="rId3"/>
          <a:stretch>
            <a:fillRect/>
          </a:stretch>
        </p:blipFill>
        <p:spPr>
          <a:xfrm>
            <a:off x="5436096" y="3789040"/>
            <a:ext cx="2238220" cy="1925910"/>
          </a:xfrm>
          <a:prstGeom prst="rect">
            <a:avLst/>
          </a:prstGeom>
        </p:spPr>
      </p:pic>
      <p:pic>
        <p:nvPicPr>
          <p:cNvPr id="5" name="Picture 4"/>
          <p:cNvPicPr>
            <a:picLocks noChangeAspect="1"/>
          </p:cNvPicPr>
          <p:nvPr/>
        </p:nvPicPr>
        <p:blipFill>
          <a:blip r:embed="rId4"/>
          <a:stretch>
            <a:fillRect/>
          </a:stretch>
        </p:blipFill>
        <p:spPr>
          <a:xfrm>
            <a:off x="6101921" y="1388045"/>
            <a:ext cx="2446280" cy="2047430"/>
          </a:xfrm>
          <a:prstGeom prst="rect">
            <a:avLst/>
          </a:prstGeom>
        </p:spPr>
      </p:pic>
    </p:spTree>
    <p:extLst>
      <p:ext uri="{BB962C8B-B14F-4D97-AF65-F5344CB8AC3E}">
        <p14:creationId xmlns:p14="http://schemas.microsoft.com/office/powerpoint/2010/main" val="1035073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831"/>
            <a:ext cx="8229600" cy="1143000"/>
          </a:xfrm>
        </p:spPr>
        <p:txBody>
          <a:bodyPr/>
          <a:lstStyle/>
          <a:p>
            <a:pPr algn="ctr"/>
            <a:r>
              <a:rPr lang="en-AU" dirty="0"/>
              <a:t>What is toxic fat?</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15497"/>
          <a:stretch/>
        </p:blipFill>
        <p:spPr>
          <a:xfrm>
            <a:off x="683568" y="1339135"/>
            <a:ext cx="3600400" cy="4303131"/>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15415"/>
          <a:stretch/>
        </p:blipFill>
        <p:spPr>
          <a:xfrm>
            <a:off x="4860032" y="1339136"/>
            <a:ext cx="3600400" cy="4307285"/>
          </a:xfrm>
          <a:prstGeom prst="rect">
            <a:avLst/>
          </a:prstGeom>
        </p:spPr>
      </p:pic>
    </p:spTree>
    <p:extLst>
      <p:ext uri="{BB962C8B-B14F-4D97-AF65-F5344CB8AC3E}">
        <p14:creationId xmlns:p14="http://schemas.microsoft.com/office/powerpoint/2010/main" val="42655729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Am I at risk of toxic fat?</a:t>
            </a:r>
          </a:p>
        </p:txBody>
      </p:sp>
      <p:sp>
        <p:nvSpPr>
          <p:cNvPr id="3" name="Rectangle 2"/>
          <p:cNvSpPr/>
          <p:nvPr/>
        </p:nvSpPr>
        <p:spPr>
          <a:xfrm>
            <a:off x="458302" y="5877272"/>
            <a:ext cx="5110039" cy="43204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t>https://livelighter.com.au/The-Facts/Am-I-at-Risk</a:t>
            </a:r>
          </a:p>
        </p:txBody>
      </p:sp>
      <p:pic>
        <p:nvPicPr>
          <p:cNvPr id="6" name="Picture 5"/>
          <p:cNvPicPr>
            <a:picLocks noChangeAspect="1"/>
          </p:cNvPicPr>
          <p:nvPr/>
        </p:nvPicPr>
        <p:blipFill>
          <a:blip r:embed="rId3"/>
          <a:stretch>
            <a:fillRect/>
          </a:stretch>
        </p:blipFill>
        <p:spPr>
          <a:xfrm>
            <a:off x="1231514" y="3717039"/>
            <a:ext cx="892214" cy="2142571"/>
          </a:xfrm>
          <a:prstGeom prst="rect">
            <a:avLst/>
          </a:prstGeom>
        </p:spPr>
      </p:pic>
      <p:sp>
        <p:nvSpPr>
          <p:cNvPr id="7" name="Content Placeholder 6"/>
          <p:cNvSpPr>
            <a:spLocks noGrp="1"/>
          </p:cNvSpPr>
          <p:nvPr>
            <p:ph idx="1"/>
          </p:nvPr>
        </p:nvSpPr>
        <p:spPr>
          <a:xfrm>
            <a:off x="480729" y="1383217"/>
            <a:ext cx="8229600" cy="2189799"/>
          </a:xfrm>
        </p:spPr>
        <p:txBody>
          <a:bodyPr>
            <a:normAutofit/>
          </a:bodyPr>
          <a:lstStyle/>
          <a:p>
            <a:r>
              <a:rPr lang="en-AU" dirty="0"/>
              <a:t>There are two simple ways to find out if you're a healthy weight: by </a:t>
            </a:r>
            <a:r>
              <a:rPr lang="en-AU" b="1" dirty="0"/>
              <a:t>measuring your waistline</a:t>
            </a:r>
            <a:r>
              <a:rPr lang="en-AU" dirty="0"/>
              <a:t> and/or </a:t>
            </a:r>
            <a:r>
              <a:rPr lang="en-AU" b="1" dirty="0"/>
              <a:t>calculating your Body Mass Index</a:t>
            </a:r>
          </a:p>
          <a:p>
            <a:pPr marL="0" indent="0">
              <a:buNone/>
            </a:pPr>
            <a:endParaRPr lang="en-AU" dirty="0"/>
          </a:p>
          <a:p>
            <a:pPr marL="0" indent="0">
              <a:buNone/>
            </a:pPr>
            <a:endParaRPr lang="en-AU" dirty="0"/>
          </a:p>
        </p:txBody>
      </p:sp>
      <p:pic>
        <p:nvPicPr>
          <p:cNvPr id="8" name="Picture 7"/>
          <p:cNvPicPr>
            <a:picLocks noChangeAspect="1"/>
          </p:cNvPicPr>
          <p:nvPr/>
        </p:nvPicPr>
        <p:blipFill>
          <a:blip r:embed="rId4"/>
          <a:stretch>
            <a:fillRect/>
          </a:stretch>
        </p:blipFill>
        <p:spPr>
          <a:xfrm>
            <a:off x="5220072" y="3573016"/>
            <a:ext cx="2886075" cy="2095500"/>
          </a:xfrm>
          <a:prstGeom prst="rect">
            <a:avLst/>
          </a:prstGeom>
        </p:spPr>
      </p:pic>
      <p:pic>
        <p:nvPicPr>
          <p:cNvPr id="9" name="Picture 8"/>
          <p:cNvPicPr>
            <a:picLocks noChangeAspect="1"/>
          </p:cNvPicPr>
          <p:nvPr/>
        </p:nvPicPr>
        <p:blipFill>
          <a:blip r:embed="rId5"/>
          <a:stretch>
            <a:fillRect/>
          </a:stretch>
        </p:blipFill>
        <p:spPr>
          <a:xfrm>
            <a:off x="2555776" y="3589017"/>
            <a:ext cx="1224136" cy="2252931"/>
          </a:xfrm>
          <a:prstGeom prst="rect">
            <a:avLst/>
          </a:prstGeom>
        </p:spPr>
      </p:pic>
    </p:spTree>
    <p:extLst>
      <p:ext uri="{BB962C8B-B14F-4D97-AF65-F5344CB8AC3E}">
        <p14:creationId xmlns:p14="http://schemas.microsoft.com/office/powerpoint/2010/main" val="42321346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Am I at risk of toxic fat?</a:t>
            </a:r>
          </a:p>
        </p:txBody>
      </p:sp>
      <p:pic>
        <p:nvPicPr>
          <p:cNvPr id="7" name="Content Placeholder 6"/>
          <p:cNvPicPr>
            <a:picLocks noGrp="1" noChangeAspect="1"/>
          </p:cNvPicPr>
          <p:nvPr>
            <p:ph idx="1"/>
          </p:nvPr>
        </p:nvPicPr>
        <p:blipFill>
          <a:blip r:embed="rId3"/>
          <a:stretch>
            <a:fillRect/>
          </a:stretch>
        </p:blipFill>
        <p:spPr>
          <a:xfrm>
            <a:off x="1506488" y="2231913"/>
            <a:ext cx="2160240" cy="1568491"/>
          </a:xfrm>
          <a:prstGeom prst="rect">
            <a:avLst/>
          </a:prstGeom>
        </p:spPr>
      </p:pic>
      <p:sp>
        <p:nvSpPr>
          <p:cNvPr id="8" name="TextBox 7"/>
          <p:cNvSpPr txBox="1"/>
          <p:nvPr/>
        </p:nvSpPr>
        <p:spPr>
          <a:xfrm>
            <a:off x="457200" y="1417638"/>
            <a:ext cx="4258816" cy="584775"/>
          </a:xfrm>
          <a:prstGeom prst="rect">
            <a:avLst/>
          </a:prstGeom>
          <a:noFill/>
        </p:spPr>
        <p:txBody>
          <a:bodyPr wrap="square" rtlCol="0">
            <a:spAutoFit/>
          </a:bodyPr>
          <a:lstStyle/>
          <a:p>
            <a:r>
              <a:rPr lang="en-AU" sz="3200" b="1" dirty="0"/>
              <a:t>   Waist circumference</a:t>
            </a:r>
          </a:p>
        </p:txBody>
      </p:sp>
      <p:sp>
        <p:nvSpPr>
          <p:cNvPr id="9" name="TextBox 8"/>
          <p:cNvSpPr txBox="1"/>
          <p:nvPr/>
        </p:nvSpPr>
        <p:spPr>
          <a:xfrm>
            <a:off x="5472100" y="1429626"/>
            <a:ext cx="3384375" cy="584775"/>
          </a:xfrm>
          <a:prstGeom prst="rect">
            <a:avLst/>
          </a:prstGeom>
          <a:noFill/>
        </p:spPr>
        <p:txBody>
          <a:bodyPr wrap="square" rtlCol="0">
            <a:spAutoFit/>
          </a:bodyPr>
          <a:lstStyle/>
          <a:p>
            <a:r>
              <a:rPr lang="en-AU" sz="3200" b="1" dirty="0"/>
              <a:t>Body Mass Index</a:t>
            </a:r>
          </a:p>
        </p:txBody>
      </p:sp>
      <p:pic>
        <p:nvPicPr>
          <p:cNvPr id="10" name="Picture 9"/>
          <p:cNvPicPr>
            <a:picLocks noChangeAspect="1"/>
          </p:cNvPicPr>
          <p:nvPr/>
        </p:nvPicPr>
        <p:blipFill>
          <a:blip r:embed="rId4"/>
          <a:stretch>
            <a:fillRect/>
          </a:stretch>
        </p:blipFill>
        <p:spPr>
          <a:xfrm>
            <a:off x="5984042" y="2240669"/>
            <a:ext cx="686241" cy="1647945"/>
          </a:xfrm>
          <a:prstGeom prst="rect">
            <a:avLst/>
          </a:prstGeom>
        </p:spPr>
      </p:pic>
      <p:pic>
        <p:nvPicPr>
          <p:cNvPr id="11" name="Picture 10"/>
          <p:cNvPicPr>
            <a:picLocks noChangeAspect="1"/>
          </p:cNvPicPr>
          <p:nvPr/>
        </p:nvPicPr>
        <p:blipFill>
          <a:blip r:embed="rId5"/>
          <a:stretch>
            <a:fillRect/>
          </a:stretch>
        </p:blipFill>
        <p:spPr>
          <a:xfrm>
            <a:off x="7308304" y="2125915"/>
            <a:ext cx="931327" cy="1714038"/>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2748189288"/>
              </p:ext>
            </p:extLst>
          </p:nvPr>
        </p:nvGraphicFramePr>
        <p:xfrm>
          <a:off x="5148064" y="4181624"/>
          <a:ext cx="3708411" cy="1594980"/>
        </p:xfrm>
        <a:graphic>
          <a:graphicData uri="http://schemas.openxmlformats.org/drawingml/2006/table">
            <a:tbl>
              <a:tblPr firstRow="1" bandRow="1">
                <a:tableStyleId>{5C22544A-7EE6-4342-B048-85BDC9FD1C3A}</a:tableStyleId>
              </a:tblPr>
              <a:tblGrid>
                <a:gridCol w="1897325">
                  <a:extLst>
                    <a:ext uri="{9D8B030D-6E8A-4147-A177-3AD203B41FA5}">
                      <a16:colId xmlns:a16="http://schemas.microsoft.com/office/drawing/2014/main" xmlns="" val="20000"/>
                    </a:ext>
                  </a:extLst>
                </a:gridCol>
                <a:gridCol w="1811086">
                  <a:extLst>
                    <a:ext uri="{9D8B030D-6E8A-4147-A177-3AD203B41FA5}">
                      <a16:colId xmlns:a16="http://schemas.microsoft.com/office/drawing/2014/main" xmlns="" val="20001"/>
                    </a:ext>
                  </a:extLst>
                </a:gridCol>
              </a:tblGrid>
              <a:tr h="289699">
                <a:tc gridSpan="2">
                  <a:txBody>
                    <a:bodyPr/>
                    <a:lstStyle/>
                    <a:p>
                      <a:pPr algn="ctr"/>
                      <a:r>
                        <a:rPr lang="en-AU" sz="1600" dirty="0">
                          <a:solidFill>
                            <a:schemeClr val="tx1"/>
                          </a:solidFill>
                        </a:rPr>
                        <a:t>Body Mass Index (BMI)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hMerge="1">
                  <a:txBody>
                    <a:bodyPr/>
                    <a:lstStyle/>
                    <a:p>
                      <a:endParaRPr lang="en-AU" dirty="0">
                        <a:solidFill>
                          <a:schemeClr val="tx1"/>
                        </a:solidFill>
                      </a:endParaRPr>
                    </a:p>
                  </a:txBody>
                  <a:tcPr>
                    <a:solidFill>
                      <a:schemeClr val="bg1"/>
                    </a:solidFill>
                  </a:tcPr>
                </a:tc>
                <a:extLst>
                  <a:ext uri="{0D108BD9-81ED-4DB2-BD59-A6C34878D82A}">
                    <a16:rowId xmlns:a16="http://schemas.microsoft.com/office/drawing/2014/main" xmlns="" val="10000"/>
                  </a:ext>
                </a:extLst>
              </a:tr>
              <a:tr h="1259700">
                <a:tc>
                  <a:txBody>
                    <a:bodyPr/>
                    <a:lstStyle/>
                    <a:p>
                      <a:r>
                        <a:rPr lang="en-AU" sz="1600" dirty="0">
                          <a:solidFill>
                            <a:schemeClr val="tx1"/>
                          </a:solidFill>
                        </a:rPr>
                        <a:t>Underweight</a:t>
                      </a:r>
                    </a:p>
                    <a:p>
                      <a:r>
                        <a:rPr lang="en-AU" sz="1600" dirty="0">
                          <a:solidFill>
                            <a:schemeClr val="tx1"/>
                          </a:solidFill>
                        </a:rPr>
                        <a:t>Healthy</a:t>
                      </a:r>
                    </a:p>
                    <a:p>
                      <a:r>
                        <a:rPr lang="en-AU" sz="1600" dirty="0">
                          <a:solidFill>
                            <a:schemeClr val="tx1"/>
                          </a:solidFill>
                        </a:rPr>
                        <a:t>Overweight</a:t>
                      </a:r>
                    </a:p>
                    <a:p>
                      <a:r>
                        <a:rPr lang="en-AU" sz="1600" dirty="0">
                          <a:solidFill>
                            <a:schemeClr val="tx1"/>
                          </a:solidFill>
                        </a:rPr>
                        <a:t>Obese</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r>
                        <a:rPr lang="en-AU" sz="1600" dirty="0">
                          <a:solidFill>
                            <a:schemeClr val="tx1"/>
                          </a:solidFill>
                        </a:rPr>
                        <a:t>Less than 18.5</a:t>
                      </a:r>
                    </a:p>
                    <a:p>
                      <a:r>
                        <a:rPr lang="en-AU" sz="1600" dirty="0">
                          <a:solidFill>
                            <a:schemeClr val="tx1"/>
                          </a:solidFill>
                        </a:rPr>
                        <a:t>18.5</a:t>
                      </a:r>
                      <a:r>
                        <a:rPr lang="en-AU" sz="1600" baseline="0" dirty="0">
                          <a:solidFill>
                            <a:schemeClr val="tx1"/>
                          </a:solidFill>
                        </a:rPr>
                        <a:t> – 24</a:t>
                      </a:r>
                      <a:r>
                        <a:rPr lang="en-AU" sz="1600" i="1" baseline="0" dirty="0">
                          <a:solidFill>
                            <a:schemeClr val="tx1"/>
                          </a:solidFill>
                        </a:rPr>
                        <a:t>.</a:t>
                      </a:r>
                      <a:r>
                        <a:rPr lang="en-AU" sz="1600" baseline="0" dirty="0">
                          <a:solidFill>
                            <a:schemeClr val="tx1"/>
                          </a:solidFill>
                        </a:rPr>
                        <a:t>9</a:t>
                      </a:r>
                    </a:p>
                    <a:p>
                      <a:r>
                        <a:rPr lang="en-AU" sz="1600" baseline="0" dirty="0">
                          <a:solidFill>
                            <a:schemeClr val="tx1"/>
                          </a:solidFill>
                        </a:rPr>
                        <a:t>25 – 30</a:t>
                      </a:r>
                    </a:p>
                    <a:p>
                      <a:r>
                        <a:rPr lang="en-AU" sz="1600" baseline="0" dirty="0">
                          <a:solidFill>
                            <a:schemeClr val="tx1"/>
                          </a:solidFill>
                        </a:rPr>
                        <a:t>30 +</a:t>
                      </a:r>
                      <a:endParaRPr lang="en-AU"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968391248"/>
              </p:ext>
            </p:extLst>
          </p:nvPr>
        </p:nvGraphicFramePr>
        <p:xfrm>
          <a:off x="457200" y="4186312"/>
          <a:ext cx="4141936" cy="1604886"/>
        </p:xfrm>
        <a:graphic>
          <a:graphicData uri="http://schemas.openxmlformats.org/drawingml/2006/table">
            <a:tbl>
              <a:tblPr firstRow="1" bandRow="1">
                <a:tableStyleId>{5C22544A-7EE6-4342-B048-85BDC9FD1C3A}</a:tableStyleId>
              </a:tblPr>
              <a:tblGrid>
                <a:gridCol w="1760360">
                  <a:extLst>
                    <a:ext uri="{9D8B030D-6E8A-4147-A177-3AD203B41FA5}">
                      <a16:colId xmlns:a16="http://schemas.microsoft.com/office/drawing/2014/main" xmlns="" val="20000"/>
                    </a:ext>
                  </a:extLst>
                </a:gridCol>
                <a:gridCol w="2381576">
                  <a:extLst>
                    <a:ext uri="{9D8B030D-6E8A-4147-A177-3AD203B41FA5}">
                      <a16:colId xmlns:a16="http://schemas.microsoft.com/office/drawing/2014/main" xmlns="" val="20001"/>
                    </a:ext>
                  </a:extLst>
                </a:gridCol>
              </a:tblGrid>
              <a:tr h="743728">
                <a:tc>
                  <a:txBody>
                    <a:bodyPr/>
                    <a:lstStyle/>
                    <a:p>
                      <a:r>
                        <a:rPr lang="en-AU" sz="1600" dirty="0">
                          <a:solidFill>
                            <a:schemeClr val="tx1"/>
                          </a:solidFill>
                        </a:rPr>
                        <a:t>Waist Circumference</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r>
                        <a:rPr lang="en-AU" sz="1600" dirty="0">
                          <a:solidFill>
                            <a:schemeClr val="tx1"/>
                          </a:solidFill>
                        </a:rPr>
                        <a:t>Your</a:t>
                      </a:r>
                      <a:r>
                        <a:rPr lang="en-AU" sz="1600" baseline="0" dirty="0">
                          <a:solidFill>
                            <a:schemeClr val="tx1"/>
                          </a:solidFill>
                        </a:rPr>
                        <a:t> health is at risk if your waist size is </a:t>
                      </a:r>
                      <a:endParaRPr lang="en-AU"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xmlns="" val="10000"/>
                  </a:ext>
                </a:extLst>
              </a:tr>
              <a:tr h="430579">
                <a:tc>
                  <a:txBody>
                    <a:bodyPr/>
                    <a:lstStyle/>
                    <a:p>
                      <a:r>
                        <a:rPr lang="en-AU" sz="1600" dirty="0">
                          <a:solidFill>
                            <a:schemeClr val="tx1"/>
                          </a:solidFill>
                        </a:rPr>
                        <a:t>Men</a:t>
                      </a:r>
                    </a:p>
                  </a:txBody>
                  <a:tcPr>
                    <a:lnL w="12700" cap="flat" cmpd="sng" algn="ctr">
                      <a:solidFill>
                        <a:schemeClr val="tx1"/>
                      </a:solidFill>
                      <a:prstDash val="solid"/>
                      <a:round/>
                      <a:headEnd type="none" w="med" len="med"/>
                      <a:tailEnd type="none" w="med" len="med"/>
                    </a:lnL>
                    <a:solidFill>
                      <a:schemeClr val="bg1"/>
                    </a:solidFill>
                  </a:tcPr>
                </a:tc>
                <a:tc>
                  <a:txBody>
                    <a:bodyPr/>
                    <a:lstStyle/>
                    <a:p>
                      <a:r>
                        <a:rPr lang="en-AU" sz="1600" dirty="0">
                          <a:solidFill>
                            <a:schemeClr val="tx1"/>
                          </a:solidFill>
                        </a:rPr>
                        <a:t>Over 94cm</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xmlns="" val="10001"/>
                  </a:ext>
                </a:extLst>
              </a:tr>
              <a:tr h="430579">
                <a:tc>
                  <a:txBody>
                    <a:bodyPr/>
                    <a:lstStyle/>
                    <a:p>
                      <a:r>
                        <a:rPr lang="en-AU" sz="1600" dirty="0">
                          <a:solidFill>
                            <a:schemeClr val="tx1"/>
                          </a:solidFill>
                        </a:rPr>
                        <a:t>Women </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r>
                        <a:rPr lang="en-AU" sz="1600" dirty="0">
                          <a:solidFill>
                            <a:schemeClr val="tx1"/>
                          </a:solidFill>
                        </a:rPr>
                        <a:t>Over 80cm</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1647038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t>LiveLighter’s Top Tips</a:t>
            </a:r>
          </a:p>
        </p:txBody>
      </p:sp>
      <p:pic>
        <p:nvPicPr>
          <p:cNvPr id="13" name="Content Placeholder 12"/>
          <p:cNvPicPr>
            <a:picLocks noGrp="1" noChangeAspect="1"/>
          </p:cNvPicPr>
          <p:nvPr>
            <p:ph idx="1"/>
          </p:nvPr>
        </p:nvPicPr>
        <p:blipFill>
          <a:blip r:embed="rId3"/>
          <a:stretch>
            <a:fillRect/>
          </a:stretch>
        </p:blipFill>
        <p:spPr>
          <a:xfrm>
            <a:off x="3024754" y="1628800"/>
            <a:ext cx="3094491" cy="4332288"/>
          </a:xfrm>
          <a:prstGeom prst="rect">
            <a:avLst/>
          </a:prstGeom>
        </p:spPr>
      </p:pic>
      <p:pic>
        <p:nvPicPr>
          <p:cNvPr id="15" name="Picture 14"/>
          <p:cNvPicPr>
            <a:picLocks noChangeAspect="1"/>
          </p:cNvPicPr>
          <p:nvPr/>
        </p:nvPicPr>
        <p:blipFill>
          <a:blip r:embed="rId4"/>
          <a:stretch>
            <a:fillRect/>
          </a:stretch>
        </p:blipFill>
        <p:spPr>
          <a:xfrm>
            <a:off x="7935354" y="2242316"/>
            <a:ext cx="957939" cy="1545158"/>
          </a:xfrm>
          <a:prstGeom prst="rect">
            <a:avLst/>
          </a:prstGeom>
        </p:spPr>
      </p:pic>
      <p:pic>
        <p:nvPicPr>
          <p:cNvPr id="16" name="Picture 15"/>
          <p:cNvPicPr>
            <a:picLocks noChangeAspect="1"/>
          </p:cNvPicPr>
          <p:nvPr/>
        </p:nvPicPr>
        <p:blipFill>
          <a:blip r:embed="rId5"/>
          <a:stretch>
            <a:fillRect/>
          </a:stretch>
        </p:blipFill>
        <p:spPr>
          <a:xfrm>
            <a:off x="275364" y="1356079"/>
            <a:ext cx="1802819" cy="1248674"/>
          </a:xfrm>
          <a:prstGeom prst="rect">
            <a:avLst/>
          </a:prstGeom>
        </p:spPr>
      </p:pic>
      <p:pic>
        <p:nvPicPr>
          <p:cNvPr id="18" name="Picture 17"/>
          <p:cNvPicPr>
            <a:picLocks noChangeAspect="1"/>
          </p:cNvPicPr>
          <p:nvPr/>
        </p:nvPicPr>
        <p:blipFill>
          <a:blip r:embed="rId6"/>
          <a:stretch>
            <a:fillRect/>
          </a:stretch>
        </p:blipFill>
        <p:spPr>
          <a:xfrm>
            <a:off x="6314114" y="1404280"/>
            <a:ext cx="1621240" cy="1068395"/>
          </a:xfrm>
          <a:prstGeom prst="rect">
            <a:avLst/>
          </a:prstGeom>
        </p:spPr>
      </p:pic>
      <p:pic>
        <p:nvPicPr>
          <p:cNvPr id="19" name="Picture 18"/>
          <p:cNvPicPr>
            <a:picLocks noChangeAspect="1"/>
          </p:cNvPicPr>
          <p:nvPr/>
        </p:nvPicPr>
        <p:blipFill>
          <a:blip r:embed="rId7"/>
          <a:stretch>
            <a:fillRect/>
          </a:stretch>
        </p:blipFill>
        <p:spPr>
          <a:xfrm>
            <a:off x="1565199" y="2708274"/>
            <a:ext cx="1153057" cy="1409291"/>
          </a:xfrm>
          <a:prstGeom prst="rect">
            <a:avLst/>
          </a:prstGeom>
        </p:spPr>
      </p:pic>
      <p:pic>
        <p:nvPicPr>
          <p:cNvPr id="20" name="Picture 19"/>
          <p:cNvPicPr>
            <a:picLocks noChangeAspect="1"/>
          </p:cNvPicPr>
          <p:nvPr/>
        </p:nvPicPr>
        <p:blipFill>
          <a:blip r:embed="rId8"/>
          <a:stretch>
            <a:fillRect/>
          </a:stretch>
        </p:blipFill>
        <p:spPr>
          <a:xfrm>
            <a:off x="311675" y="4293096"/>
            <a:ext cx="1150431" cy="1252639"/>
          </a:xfrm>
          <a:prstGeom prst="rect">
            <a:avLst/>
          </a:prstGeom>
        </p:spPr>
      </p:pic>
      <p:pic>
        <p:nvPicPr>
          <p:cNvPr id="3" name="Picture 2"/>
          <p:cNvPicPr>
            <a:picLocks noChangeAspect="1"/>
          </p:cNvPicPr>
          <p:nvPr/>
        </p:nvPicPr>
        <p:blipFill>
          <a:blip r:embed="rId9"/>
          <a:stretch>
            <a:fillRect/>
          </a:stretch>
        </p:blipFill>
        <p:spPr>
          <a:xfrm>
            <a:off x="1896757" y="4509120"/>
            <a:ext cx="1009650" cy="1943100"/>
          </a:xfrm>
          <a:prstGeom prst="rect">
            <a:avLst/>
          </a:prstGeom>
        </p:spPr>
      </p:pic>
      <p:pic>
        <p:nvPicPr>
          <p:cNvPr id="4" name="Picture 3"/>
          <p:cNvPicPr>
            <a:picLocks noChangeAspect="1"/>
          </p:cNvPicPr>
          <p:nvPr/>
        </p:nvPicPr>
        <p:blipFill>
          <a:blip r:embed="rId10"/>
          <a:stretch>
            <a:fillRect/>
          </a:stretch>
        </p:blipFill>
        <p:spPr>
          <a:xfrm>
            <a:off x="6281718" y="3310759"/>
            <a:ext cx="1400175" cy="1343025"/>
          </a:xfrm>
          <a:prstGeom prst="rect">
            <a:avLst/>
          </a:prstGeom>
        </p:spPr>
      </p:pic>
      <p:pic>
        <p:nvPicPr>
          <p:cNvPr id="5" name="Picture 4"/>
          <p:cNvPicPr>
            <a:picLocks noChangeAspect="1"/>
          </p:cNvPicPr>
          <p:nvPr/>
        </p:nvPicPr>
        <p:blipFill>
          <a:blip r:embed="rId11"/>
          <a:stretch>
            <a:fillRect/>
          </a:stretch>
        </p:blipFill>
        <p:spPr>
          <a:xfrm>
            <a:off x="7312143" y="4722838"/>
            <a:ext cx="1581150" cy="1238250"/>
          </a:xfrm>
          <a:prstGeom prst="rect">
            <a:avLst/>
          </a:prstGeom>
        </p:spPr>
      </p:pic>
    </p:spTree>
    <p:extLst>
      <p:ext uri="{BB962C8B-B14F-4D97-AF65-F5344CB8AC3E}">
        <p14:creationId xmlns:p14="http://schemas.microsoft.com/office/powerpoint/2010/main" val="1137142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Watch your portion size</a:t>
            </a:r>
          </a:p>
        </p:txBody>
      </p:sp>
      <p:sp>
        <p:nvSpPr>
          <p:cNvPr id="3" name="Content Placeholder 2"/>
          <p:cNvSpPr>
            <a:spLocks noGrp="1"/>
          </p:cNvSpPr>
          <p:nvPr>
            <p:ph sz="half" idx="2"/>
          </p:nvPr>
        </p:nvSpPr>
        <p:spPr>
          <a:xfrm>
            <a:off x="683568" y="3356992"/>
            <a:ext cx="8238913" cy="3059777"/>
          </a:xfrm>
        </p:spPr>
        <p:txBody>
          <a:bodyPr>
            <a:normAutofit/>
          </a:bodyPr>
          <a:lstStyle/>
          <a:p>
            <a:pPr>
              <a:lnSpc>
                <a:spcPct val="150000"/>
              </a:lnSpc>
            </a:pPr>
            <a:r>
              <a:rPr lang="en-AU" dirty="0"/>
              <a:t>It’s important to watch the amount of food you eat to make sure you aren’t eating too much</a:t>
            </a:r>
          </a:p>
          <a:p>
            <a:pPr>
              <a:lnSpc>
                <a:spcPct val="150000"/>
              </a:lnSpc>
            </a:pPr>
            <a:r>
              <a:rPr lang="en-AU" dirty="0"/>
              <a:t>Bigger plates = bigger meals </a:t>
            </a:r>
          </a:p>
          <a:p>
            <a:pPr>
              <a:lnSpc>
                <a:spcPct val="150000"/>
              </a:lnSpc>
            </a:pPr>
            <a:r>
              <a:rPr lang="en-AU" dirty="0"/>
              <a:t>Bigger meals = more kilojoules </a:t>
            </a:r>
          </a:p>
          <a:p>
            <a:pPr lvl="1">
              <a:lnSpc>
                <a:spcPct val="150000"/>
              </a:lnSpc>
            </a:pPr>
            <a:endParaRPr lang="en-AU" dirty="0"/>
          </a:p>
        </p:txBody>
      </p:sp>
      <p:pic>
        <p:nvPicPr>
          <p:cNvPr id="5" name="Picture 4"/>
          <p:cNvPicPr>
            <a:picLocks noChangeAspect="1"/>
          </p:cNvPicPr>
          <p:nvPr/>
        </p:nvPicPr>
        <p:blipFill>
          <a:blip r:embed="rId3"/>
          <a:stretch>
            <a:fillRect/>
          </a:stretch>
        </p:blipFill>
        <p:spPr>
          <a:xfrm>
            <a:off x="1835696" y="1417638"/>
            <a:ext cx="5472608" cy="2162386"/>
          </a:xfrm>
          <a:prstGeom prst="rect">
            <a:avLst/>
          </a:prstGeom>
        </p:spPr>
      </p:pic>
    </p:spTree>
    <p:extLst>
      <p:ext uri="{BB962C8B-B14F-4D97-AF65-F5344CB8AC3E}">
        <p14:creationId xmlns:p14="http://schemas.microsoft.com/office/powerpoint/2010/main" val="21857636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2013-04 LiveLighter template</Template>
  <TotalTime>4931</TotalTime>
  <Words>2618</Words>
  <Application>Microsoft Office PowerPoint</Application>
  <PresentationFormat>On-screen Show (4:3)</PresentationFormat>
  <Paragraphs>323</Paragraphs>
  <Slides>31</Slides>
  <Notes>31</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Top Tips to LiveLighter</vt:lpstr>
      <vt:lpstr>Overview </vt:lpstr>
      <vt:lpstr>Background information</vt:lpstr>
      <vt:lpstr>Being overweight increases risk of:</vt:lpstr>
      <vt:lpstr>What is toxic fat?</vt:lpstr>
      <vt:lpstr>Am I at risk of toxic fat?</vt:lpstr>
      <vt:lpstr>Am I at risk of toxic fat?</vt:lpstr>
      <vt:lpstr>LiveLighter’s Top Tips</vt:lpstr>
      <vt:lpstr>Watch your portion size</vt:lpstr>
      <vt:lpstr>Watch your portion size</vt:lpstr>
      <vt:lpstr>Avoid sugary drinks</vt:lpstr>
      <vt:lpstr>Avoid sugary drinks</vt:lpstr>
      <vt:lpstr>Cut back on sugar</vt:lpstr>
      <vt:lpstr>Cut back on sugar</vt:lpstr>
      <vt:lpstr>Sit less</vt:lpstr>
      <vt:lpstr>Sit less</vt:lpstr>
      <vt:lpstr>Cut back on salt</vt:lpstr>
      <vt:lpstr>Cut back on salt</vt:lpstr>
      <vt:lpstr>Cut back on alcohol</vt:lpstr>
      <vt:lpstr>Cut back on alcohol</vt:lpstr>
      <vt:lpstr>Watch the fats you eat</vt:lpstr>
      <vt:lpstr>Watch the fats you eat </vt:lpstr>
      <vt:lpstr>Go for 2 fruit and 5 veg</vt:lpstr>
      <vt:lpstr>Go for 2 fruit and 5 veg</vt:lpstr>
      <vt:lpstr>Choose healthy snacks</vt:lpstr>
      <vt:lpstr>Choose healthy snacks</vt:lpstr>
      <vt:lpstr>Be active everyday </vt:lpstr>
      <vt:lpstr>Be active every day</vt:lpstr>
      <vt:lpstr>Conclusion</vt:lpstr>
      <vt:lpstr>How to get more information?</vt:lpstr>
      <vt:lpstr>Questions?</vt:lpstr>
    </vt:vector>
  </TitlesOfParts>
  <Company>Cancer Council of WA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Humphry</dc:creator>
  <cp:lastModifiedBy>Gael Myers</cp:lastModifiedBy>
  <cp:revision>233</cp:revision>
  <cp:lastPrinted>2015-11-13T06:01:25Z</cp:lastPrinted>
  <dcterms:created xsi:type="dcterms:W3CDTF">2015-09-09T04:17:25Z</dcterms:created>
  <dcterms:modified xsi:type="dcterms:W3CDTF">2019-02-21T04:14:24Z</dcterms:modified>
</cp:coreProperties>
</file>